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4" r:id="rId5"/>
    <p:sldId id="262" r:id="rId6"/>
    <p:sldId id="268" r:id="rId7"/>
    <p:sldId id="269" r:id="rId8"/>
    <p:sldId id="267" r:id="rId9"/>
    <p:sldId id="265" r:id="rId10"/>
    <p:sldId id="270" r:id="rId11"/>
    <p:sldId id="272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200"/>
    <a:srgbClr val="191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2CC1-83DA-478B-BB18-D6F73B9C83F3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2D2D-1BCA-4A31-9498-E907406FAF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2CC1-83DA-478B-BB18-D6F73B9C83F3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2D2D-1BCA-4A31-9498-E907406FAF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2CC1-83DA-478B-BB18-D6F73B9C83F3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2D2D-1BCA-4A31-9498-E907406FAF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2CC1-83DA-478B-BB18-D6F73B9C83F3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2D2D-1BCA-4A31-9498-E907406FAF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2CC1-83DA-478B-BB18-D6F73B9C83F3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2D2D-1BCA-4A31-9498-E907406FAF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2CC1-83DA-478B-BB18-D6F73B9C83F3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2D2D-1BCA-4A31-9498-E907406FAF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2CC1-83DA-478B-BB18-D6F73B9C83F3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2D2D-1BCA-4A31-9498-E907406FAF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2CC1-83DA-478B-BB18-D6F73B9C83F3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2D2D-1BCA-4A31-9498-E907406FAF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2CC1-83DA-478B-BB18-D6F73B9C83F3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2D2D-1BCA-4A31-9498-E907406FAF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2CC1-83DA-478B-BB18-D6F73B9C83F3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2D2D-1BCA-4A31-9498-E907406FAF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2CC1-83DA-478B-BB18-D6F73B9C83F3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2D2D-1BCA-4A31-9498-E907406FAF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732CC1-83DA-478B-BB18-D6F73B9C83F3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4D2D2D-1BCA-4A31-9498-E907406FAF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8386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4581128"/>
            <a:ext cx="6229244" cy="1008112"/>
          </a:xfrm>
        </p:spPr>
        <p:txBody>
          <a:bodyPr/>
          <a:lstStyle/>
          <a:p>
            <a:pPr marL="182880" indent="0">
              <a:buNone/>
            </a:pPr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Добрый день!</a:t>
            </a:r>
            <a:endParaRPr lang="ru-RU" sz="6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80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3825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C000"/>
                </a:solidFill>
              </a:rPr>
              <a:t>Рефлексия деятельности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196752"/>
            <a:ext cx="7920880" cy="4896544"/>
          </a:xfrm>
        </p:spPr>
        <p:txBody>
          <a:bodyPr/>
          <a:lstStyle/>
          <a:p>
            <a:pPr marL="45720" indent="0">
              <a:buNone/>
            </a:pPr>
            <a:r>
              <a:rPr lang="ru-RU" sz="28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- Какую цель перед собой ставили?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- Удалось </a:t>
            </a:r>
            <a:r>
              <a:rPr lang="ru-RU" sz="28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ли достичь поставленной цели?</a:t>
            </a:r>
          </a:p>
          <a:p>
            <a:pPr marL="45720" indent="0">
              <a:buNone/>
            </a:pPr>
            <a:r>
              <a:rPr lang="ru-RU" sz="28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- Исследование какой темы вели на уроке?</a:t>
            </a:r>
          </a:p>
          <a:p>
            <a:pPr marL="45720" indent="0">
              <a:buNone/>
            </a:pPr>
            <a:r>
              <a:rPr lang="ru-RU" sz="28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- Перечислите  определительные  местоимения.</a:t>
            </a:r>
          </a:p>
          <a:p>
            <a:pPr marL="45720" indent="0">
              <a:buNone/>
            </a:pPr>
            <a:r>
              <a:rPr lang="ru-RU" sz="28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- Каковы особенности  определительных местоимений?</a:t>
            </a:r>
          </a:p>
          <a:p>
            <a:pPr marL="45720" indent="0">
              <a:buNone/>
            </a:pPr>
            <a:r>
              <a:rPr lang="ru-RU" sz="28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- Где можно применить новые знания?</a:t>
            </a:r>
          </a:p>
          <a:p>
            <a:pPr marL="45720" indent="0">
              <a:buNone/>
            </a:pPr>
            <a:r>
              <a:rPr lang="ru-RU" sz="28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- В чём были трудности?</a:t>
            </a:r>
          </a:p>
          <a:p>
            <a:pPr marL="45720" indent="0">
              <a:buNone/>
            </a:pPr>
            <a:endParaRPr lang="ru-RU" dirty="0">
              <a:solidFill>
                <a:srgbClr val="1812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99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4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1052736"/>
            <a:ext cx="7560840" cy="5400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 </a:t>
            </a:r>
            <a:r>
              <a:rPr lang="ru-RU" sz="2000" b="1" dirty="0" smtClean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b="1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сомневался при написании слов. Я допускал ошибки, путался, выполняя предложенные задания.</a:t>
            </a:r>
          </a:p>
          <a:p>
            <a:pPr marL="45720" indent="0">
              <a:buNone/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1-й уровень сложности: </a:t>
            </a:r>
            <a:r>
              <a:rPr lang="ru-RU" sz="20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§6 выучить правила, упражнение 37 </a:t>
            </a:r>
            <a:r>
              <a:rPr lang="ru-RU" sz="2000" dirty="0" smtClean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 задание 2.</a:t>
            </a:r>
          </a:p>
          <a:p>
            <a:pPr marL="45720" indent="0">
              <a:buNone/>
            </a:pPr>
            <a:endParaRPr lang="ru-RU" sz="2000" dirty="0">
              <a:solidFill>
                <a:srgbClr val="1812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№2 </a:t>
            </a:r>
            <a:r>
              <a:rPr lang="ru-RU" sz="2000" b="1" dirty="0" smtClean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b="1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понял тему и могу работать по эталону.</a:t>
            </a:r>
          </a:p>
          <a:p>
            <a:pPr marL="45720" indent="0">
              <a:buNone/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2-й уровень сложности:</a:t>
            </a:r>
            <a:r>
              <a:rPr lang="ru-RU" sz="20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 §6 выучить правила, упражнение 37 задание 3.</a:t>
            </a:r>
          </a:p>
          <a:p>
            <a:pPr marL="45720" indent="0">
              <a:buNone/>
            </a:pPr>
            <a:endParaRPr lang="ru-RU" sz="2000" dirty="0" smtClean="0">
              <a:solidFill>
                <a:srgbClr val="1812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№3 </a:t>
            </a:r>
            <a:r>
              <a:rPr lang="ru-RU" sz="2000" b="1" dirty="0" smtClean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b="1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понял тему и могу объяснить другим.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3-й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уровень сложности: </a:t>
            </a:r>
            <a:r>
              <a:rPr lang="ru-RU" sz="20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§6 выучить правила, написать рассказ о птицах, которые живут в нашем городе. Используйте в своём тексте местоимения разных разрядов. Подчеркните определительные местоимения как члены предложения.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103756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77" y="2780928"/>
            <a:ext cx="1007398" cy="97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76" y="4350616"/>
            <a:ext cx="1289677" cy="84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579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280920" cy="1224136"/>
          </a:xfrm>
        </p:spPr>
        <p:txBody>
          <a:bodyPr>
            <a:normAutofit/>
          </a:bodyPr>
          <a:lstStyle/>
          <a:p>
            <a:pPr marL="44450" indent="398463">
              <a:buNone/>
            </a:pPr>
            <a:r>
              <a:rPr lang="ru-RU" sz="3600" dirty="0" smtClean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Я посмотрю на вас и выберу самый лучший нос.</a:t>
            </a:r>
            <a:endParaRPr lang="ru-RU" sz="3600" dirty="0">
              <a:solidFill>
                <a:srgbClr val="181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330" y="4880158"/>
            <a:ext cx="2309954" cy="179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044" y="3637462"/>
            <a:ext cx="212383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9" y="1368235"/>
            <a:ext cx="2342032" cy="156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89385" y="2521494"/>
            <a:ext cx="1171016" cy="3775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181200"/>
                </a:solidFill>
              </a:rPr>
              <a:t>Дубонос</a:t>
            </a:r>
            <a:endParaRPr lang="ru-RU" dirty="0">
              <a:solidFill>
                <a:srgbClr val="1812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2044" y="4927273"/>
            <a:ext cx="166977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181200"/>
                </a:solidFill>
              </a:rPr>
              <a:t>Мухолов</a:t>
            </a:r>
            <a:endParaRPr lang="ru-RU" dirty="0">
              <a:solidFill>
                <a:srgbClr val="1812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76" y="3105085"/>
            <a:ext cx="2419747" cy="160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0686" y="4280888"/>
            <a:ext cx="134971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181200"/>
                </a:solidFill>
              </a:rPr>
              <a:t>Крестонос</a:t>
            </a:r>
            <a:endParaRPr lang="ru-RU" dirty="0">
              <a:solidFill>
                <a:srgbClr val="1812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76" y="4896360"/>
            <a:ext cx="2419747" cy="180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8272" y="6318438"/>
            <a:ext cx="122413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181200"/>
                </a:solidFill>
              </a:rPr>
              <a:t>Долгонос</a:t>
            </a:r>
            <a:endParaRPr lang="ru-RU" dirty="0">
              <a:solidFill>
                <a:srgbClr val="181200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10090" r="20609" b="11790"/>
          <a:stretch/>
        </p:blipFill>
        <p:spPr bwMode="auto">
          <a:xfrm>
            <a:off x="2632408" y="1419398"/>
            <a:ext cx="2232247" cy="149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02589" y="2501868"/>
            <a:ext cx="1362066" cy="3694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181200"/>
                </a:solidFill>
              </a:rPr>
              <a:t>Шилонос</a:t>
            </a:r>
            <a:endParaRPr lang="ru-RU" dirty="0">
              <a:solidFill>
                <a:srgbClr val="181200"/>
              </a:solidFill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330" y="3121989"/>
            <a:ext cx="2239166" cy="158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27064" y="4327112"/>
            <a:ext cx="122413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181200"/>
                </a:solidFill>
              </a:rPr>
              <a:t>Сетконос</a:t>
            </a:r>
            <a:endParaRPr lang="ru-RU" dirty="0">
              <a:solidFill>
                <a:srgbClr val="1812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9162" y="6302236"/>
            <a:ext cx="139994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181200"/>
                </a:solidFill>
              </a:rPr>
              <a:t>Мешконос</a:t>
            </a:r>
            <a:endParaRPr lang="ru-RU" dirty="0">
              <a:solidFill>
                <a:srgbClr val="181200"/>
              </a:solidFill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29007"/>
            <a:ext cx="2903606" cy="207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02044" y="2744924"/>
            <a:ext cx="216024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181200"/>
                </a:solidFill>
              </a:rPr>
              <a:t>Ястреб-Крючконос</a:t>
            </a:r>
            <a:endParaRPr lang="ru-RU" dirty="0">
              <a:solidFill>
                <a:srgbClr val="181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8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751726"/>
              </p:ext>
            </p:extLst>
          </p:nvPr>
        </p:nvGraphicFramePr>
        <p:xfrm>
          <a:off x="611560" y="1412776"/>
          <a:ext cx="7776864" cy="475252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72755"/>
                <a:gridCol w="2159893"/>
                <a:gridCol w="1944216"/>
              </a:tblGrid>
              <a:tr h="1462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812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Пример</a:t>
                      </a:r>
                      <a:endParaRPr lang="ru-RU" sz="1800" dirty="0">
                        <a:solidFill>
                          <a:srgbClr val="1812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812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Разряд местоимения</a:t>
                      </a:r>
                      <a:endParaRPr lang="ru-RU" sz="1800" dirty="0">
                        <a:solidFill>
                          <a:srgbClr val="1812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812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Согласен (+)</a:t>
                      </a:r>
                      <a:endParaRPr lang="ru-RU" sz="1800" dirty="0">
                        <a:solidFill>
                          <a:srgbClr val="1812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812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согласен(-)</a:t>
                      </a:r>
                      <a:endParaRPr lang="ru-RU" sz="1800" dirty="0">
                        <a:solidFill>
                          <a:srgbClr val="1812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5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1812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Моя</a:t>
                      </a:r>
                      <a:r>
                        <a:rPr lang="ru-RU" sz="1800" dirty="0">
                          <a:solidFill>
                            <a:srgbClr val="1812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книга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812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притяжательное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812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5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812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r>
                        <a:rPr lang="ru-RU" sz="1800" i="1" dirty="0">
                          <a:solidFill>
                            <a:srgbClr val="1812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1" dirty="0">
                          <a:solidFill>
                            <a:srgbClr val="1812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её </a:t>
                      </a:r>
                      <a:r>
                        <a:rPr lang="ru-RU" sz="1800" dirty="0">
                          <a:solidFill>
                            <a:srgbClr val="1812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чемодане лежали книги.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812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личное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812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5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812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Расскажу о</a:t>
                      </a:r>
                      <a:r>
                        <a:rPr lang="ru-RU" sz="1800" b="1" i="1" dirty="0">
                          <a:solidFill>
                            <a:srgbClr val="1812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ней</a:t>
                      </a:r>
                      <a:endParaRPr lang="ru-RU" sz="1800" dirty="0">
                        <a:solidFill>
                          <a:srgbClr val="1812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812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личное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812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5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812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800" b="1" i="1" dirty="0">
                          <a:solidFill>
                            <a:srgbClr val="1812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этой </a:t>
                      </a:r>
                      <a:r>
                        <a:rPr lang="ru-RU" sz="1800" dirty="0">
                          <a:solidFill>
                            <a:srgbClr val="1812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книги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812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указательное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812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5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812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Читаю про</a:t>
                      </a:r>
                      <a:r>
                        <a:rPr lang="ru-RU" sz="1800" b="1" i="1" dirty="0">
                          <a:solidFill>
                            <a:srgbClr val="1812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себя</a:t>
                      </a:r>
                      <a:endParaRPr lang="ru-RU" sz="1800" dirty="0">
                        <a:solidFill>
                          <a:srgbClr val="1812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812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личное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812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3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1812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</a:t>
                      </a:r>
                      <a:r>
                        <a:rPr lang="ru-RU" sz="1800">
                          <a:solidFill>
                            <a:srgbClr val="1812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птицы могут издавать очень разнообразные звуки, для этого у них есть специальный орган – нижняя гортань.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812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притяжательное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812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812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627784" y="476672"/>
            <a:ext cx="4166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Задание 1. Работа в группах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23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08912" cy="3384376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Определительные</a:t>
            </a:r>
            <a:br>
              <a:rPr lang="ru-RU" sz="7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местоимения</a:t>
            </a:r>
            <a:br>
              <a:rPr lang="ru-RU" sz="7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7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73" y="692696"/>
            <a:ext cx="9017000" cy="72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420540"/>
            <a:ext cx="8748713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0016" y="11663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Задание 2 . Работа в группах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07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052736"/>
            <a:ext cx="7101408" cy="41764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ВЕСЬ</a:t>
            </a:r>
            <a:r>
              <a:rPr lang="ru-RU" sz="24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 день  твержу, что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ВСЯКИЙ</a:t>
            </a:r>
            <a:r>
              <a:rPr lang="ru-RU" sz="2400" b="1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 с малых лет</a:t>
            </a:r>
          </a:p>
          <a:p>
            <a:pPr marL="45720" indent="0" algn="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ru-RU" sz="2400" b="1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должен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КАЖДЫЙ</a:t>
            </a:r>
            <a:r>
              <a:rPr lang="ru-RU" sz="24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 день трудиться!</a:t>
            </a:r>
          </a:p>
          <a:p>
            <a:pPr marL="45720" indent="0" algn="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ЛЮБОЙ  ДРУГОЙ </a:t>
            </a:r>
            <a:r>
              <a:rPr lang="ru-RU" sz="24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забудешь ты совет,</a:t>
            </a:r>
          </a:p>
          <a:p>
            <a:pPr marL="45720" indent="0" algn="r">
              <a:buNone/>
            </a:pPr>
            <a:r>
              <a:rPr lang="ru-RU" sz="24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но помни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САМЫЙ </a:t>
            </a:r>
            <a:r>
              <a:rPr lang="ru-RU" sz="24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 главный: «Не лениться!»</a:t>
            </a:r>
          </a:p>
          <a:p>
            <a:pPr marL="45720" indent="0" algn="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ИНОЙ</a:t>
            </a:r>
            <a:r>
              <a:rPr lang="ru-RU" sz="24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,  читая  это наставление,</a:t>
            </a:r>
          </a:p>
          <a:p>
            <a:pPr marL="45720" indent="0" algn="r">
              <a:buNone/>
            </a:pPr>
            <a:r>
              <a:rPr lang="ru-RU" sz="24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определительные выучит местоимения</a:t>
            </a:r>
            <a:r>
              <a:rPr lang="ru-RU" sz="2400" dirty="0" smtClean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r">
              <a:buNone/>
            </a:pPr>
            <a:r>
              <a:rPr lang="ru-RU" sz="2400" dirty="0" smtClean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1812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r">
              <a:buNone/>
            </a:pPr>
            <a:r>
              <a:rPr lang="ru-RU" sz="24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Валентина </a:t>
            </a:r>
            <a:r>
              <a:rPr lang="ru-RU" sz="2400" dirty="0" err="1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Яроцкая</a:t>
            </a:r>
            <a:endParaRPr lang="ru-RU" sz="2400" dirty="0">
              <a:solidFill>
                <a:srgbClr val="1812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r">
              <a:buNone/>
            </a:pPr>
            <a:endParaRPr lang="ru-RU" sz="2400" dirty="0">
              <a:solidFill>
                <a:srgbClr val="1812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r">
              <a:buNone/>
            </a:pPr>
            <a:endParaRPr lang="ru-RU" sz="2400" dirty="0">
              <a:solidFill>
                <a:srgbClr val="1812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91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980728"/>
            <a:ext cx="8568952" cy="511256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200" b="1" dirty="0" smtClean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sz="3200" b="1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определительные местоимения, подчеркните их как члены предложения.</a:t>
            </a:r>
          </a:p>
          <a:p>
            <a:pPr marL="44450" indent="495300" algn="just">
              <a:buNone/>
            </a:pPr>
            <a:r>
              <a:rPr lang="ru-RU" sz="32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Каждый год весна приходит такой, как в прошлом году, и никогда одна весна не бывает точно такой, как другая. (М. Пришвин) Казалось, вся природа хотела, чтобы брызнул дождь. (А. Чехов</a:t>
            </a:r>
            <a:r>
              <a:rPr lang="ru-RU" sz="3200" dirty="0" smtClean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 Ребята дошли до самого леса. </a:t>
            </a:r>
            <a:endParaRPr lang="ru-RU" sz="3200" dirty="0"/>
          </a:p>
          <a:p>
            <a:pPr marL="44450" indent="495300" algn="just">
              <a:buNone/>
            </a:pPr>
            <a:endParaRPr lang="ru-RU" sz="3200" dirty="0"/>
          </a:p>
          <a:p>
            <a:pPr marL="44450" indent="495300" algn="just">
              <a:buNone/>
            </a:pPr>
            <a:endParaRPr lang="ru-RU" sz="3200" dirty="0">
              <a:solidFill>
                <a:srgbClr val="181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5975" y="476671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Задание 3. Работа в парах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3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Работа с учебником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24744"/>
            <a:ext cx="8784976" cy="52565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 smtClean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Сравните падежные формы местоимений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самый. </a:t>
            </a:r>
            <a:r>
              <a:rPr lang="ru-RU" sz="3600" dirty="0" smtClean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Упражнение 35</a:t>
            </a:r>
          </a:p>
          <a:p>
            <a:pPr marL="45720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Помни!</a:t>
            </a:r>
          </a:p>
          <a:p>
            <a:pPr marL="44450" indent="495300" algn="just">
              <a:buNone/>
            </a:pPr>
            <a:r>
              <a:rPr lang="ru-RU" sz="2400" b="1" i="1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Местоимение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 </a:t>
            </a:r>
            <a:r>
              <a:rPr lang="ru-RU" sz="2400" b="1" i="1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имеет значение «самостоятельно, без чьей-либо помощи»: Он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ru-RU" sz="2400" b="1" i="1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 все это начертил. Это местоимение чаще всего употребляется с существительными, обозначающими одушевленные предметы, или с личными местоимениями</a:t>
            </a:r>
            <a:r>
              <a:rPr lang="ru-RU" sz="2400" b="1" i="1" dirty="0" smtClean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4450" indent="495300" algn="just">
              <a:buNone/>
            </a:pPr>
            <a:r>
              <a:rPr lang="ru-RU" sz="2400" b="1" i="1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Местоимение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самый</a:t>
            </a:r>
            <a:r>
              <a:rPr lang="ru-RU" sz="2400" b="1" i="1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 обычно употребляется для уточнения при указательных местоимениях. В эту самую минуту сильный порыв ветра раздвоил тучу (Григорович)</a:t>
            </a:r>
          </a:p>
        </p:txBody>
      </p:sp>
    </p:spTree>
    <p:extLst>
      <p:ext uri="{BB962C8B-B14F-4D97-AF65-F5344CB8AC3E}">
        <p14:creationId xmlns:p14="http://schemas.microsoft.com/office/powerpoint/2010/main" val="38792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280920" cy="5505792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</a:p>
          <a:p>
            <a:pPr marL="45720" indent="0">
              <a:buNone/>
            </a:pPr>
            <a:endParaRPr lang="ru-RU" sz="4000" b="1" dirty="0">
              <a:solidFill>
                <a:srgbClr val="1812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40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Мы шагаем, мы шагаем.</a:t>
            </a:r>
          </a:p>
          <a:p>
            <a:pPr marL="45720" indent="0">
              <a:buNone/>
            </a:pPr>
            <a:r>
              <a:rPr lang="ru-RU" sz="40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Руки выше поднимаем,</a:t>
            </a:r>
          </a:p>
          <a:p>
            <a:pPr marL="45720" indent="0">
              <a:buNone/>
            </a:pPr>
            <a:r>
              <a:rPr lang="ru-RU" sz="40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Голову не опускаем,</a:t>
            </a:r>
          </a:p>
          <a:p>
            <a:pPr marL="45720" indent="0">
              <a:buNone/>
            </a:pPr>
            <a:r>
              <a:rPr lang="ru-RU" sz="40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Дышим ровно, глубоко.</a:t>
            </a:r>
          </a:p>
          <a:p>
            <a:pPr marL="45720" indent="0">
              <a:buNone/>
            </a:pPr>
            <a:r>
              <a:rPr lang="ru-RU" sz="40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Вдруг мы видим: у куста</a:t>
            </a:r>
          </a:p>
          <a:p>
            <a:pPr marL="45720" indent="0">
              <a:buNone/>
            </a:pPr>
            <a:r>
              <a:rPr lang="ru-RU" sz="40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Выпал птенчик из гнезда.</a:t>
            </a:r>
          </a:p>
          <a:p>
            <a:pPr marL="45720" indent="0">
              <a:buNone/>
            </a:pPr>
            <a:r>
              <a:rPr lang="ru-RU" sz="40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Тихо птенчика берем</a:t>
            </a:r>
          </a:p>
          <a:p>
            <a:pPr marL="45720" indent="0">
              <a:buNone/>
            </a:pPr>
            <a:r>
              <a:rPr lang="ru-RU" sz="40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И назад его кладем.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709" y="2780928"/>
            <a:ext cx="2897709" cy="1943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073" y="4911578"/>
            <a:ext cx="2543944" cy="1907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87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496944" cy="6336704"/>
          </a:xfrm>
        </p:spPr>
        <p:txBody>
          <a:bodyPr>
            <a:normAutofit fontScale="92500"/>
          </a:bodyPr>
          <a:lstStyle/>
          <a:p>
            <a:pPr marL="44450" indent="398463" algn="ctr">
              <a:buNone/>
            </a:pPr>
            <a:r>
              <a:rPr lang="ru-RU" sz="2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Задание 5.</a:t>
            </a:r>
          </a:p>
          <a:p>
            <a:pPr marL="44450" indent="398463" algn="just">
              <a:buNone/>
            </a:pPr>
            <a:r>
              <a:rPr lang="ru-RU" b="1" dirty="0" smtClean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Запишите </a:t>
            </a:r>
            <a:r>
              <a:rPr lang="ru-RU" b="1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рассказ школьника, вставляя подходящие по смыслу пропущенные определительные местоимения. укажите их </a:t>
            </a:r>
            <a:r>
              <a:rPr lang="ru-RU" b="1" dirty="0" smtClean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грамматические признаки</a:t>
            </a:r>
            <a:r>
              <a:rPr lang="ru-RU" b="1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ru-RU" sz="2400" b="1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В походе</a:t>
            </a:r>
          </a:p>
          <a:p>
            <a:pPr marL="44450" indent="398463" algn="just">
              <a:buNone/>
            </a:pPr>
            <a:r>
              <a:rPr lang="ru-RU" sz="24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В прошлое воскресенье </a:t>
            </a:r>
            <a:r>
              <a:rPr lang="ru-RU" sz="2400" dirty="0" smtClean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мы .......... </a:t>
            </a:r>
            <a:r>
              <a:rPr lang="ru-RU" sz="24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классом ходили в поход. Накануне </a:t>
            </a:r>
            <a:r>
              <a:rPr lang="ru-RU" sz="2400" dirty="0" smtClean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.......... </a:t>
            </a:r>
            <a:r>
              <a:rPr lang="ru-RU" sz="24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волновались: вдруг пойдет дождь? Но учитель сказал, что поход состоится при </a:t>
            </a:r>
            <a:r>
              <a:rPr lang="ru-RU" sz="2400" dirty="0" smtClean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.......... </a:t>
            </a:r>
            <a:r>
              <a:rPr lang="ru-RU" sz="24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погоде. </a:t>
            </a:r>
            <a:endParaRPr lang="ru-RU" sz="2400" dirty="0" smtClean="0">
              <a:solidFill>
                <a:srgbClr val="1812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398463" algn="just">
              <a:buNone/>
            </a:pPr>
            <a:r>
              <a:rPr lang="ru-RU" sz="2400" dirty="0" smtClean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вот мы в пути. У </a:t>
            </a:r>
            <a:r>
              <a:rPr lang="ru-RU" sz="2400" dirty="0" smtClean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.......... </a:t>
            </a:r>
            <a:r>
              <a:rPr lang="ru-RU" sz="24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из нас за плечами рюкзак с вещами и продуктами. А у меня в </a:t>
            </a:r>
            <a:r>
              <a:rPr lang="ru-RU" sz="2400" dirty="0" smtClean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рюкзаке </a:t>
            </a:r>
            <a:r>
              <a:rPr lang="ru-RU" sz="24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ещё и </a:t>
            </a:r>
            <a:r>
              <a:rPr lang="ru-RU" sz="2400" dirty="0" smtClean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.......... </a:t>
            </a:r>
            <a:r>
              <a:rPr lang="ru-RU" sz="24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спортивное снаряжение, поэтому мой рюкзак оказался </a:t>
            </a:r>
            <a:r>
              <a:rPr lang="ru-RU" sz="2400" dirty="0" smtClean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.......... </a:t>
            </a:r>
            <a:r>
              <a:rPr lang="ru-RU" sz="24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тяжёлым. Ребята вызвались мне помочь, но я решил, что </a:t>
            </a:r>
            <a:r>
              <a:rPr lang="ru-RU" sz="2400" dirty="0" smtClean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справлюсь .......... .</a:t>
            </a:r>
            <a:endParaRPr lang="ru-RU" sz="2400" dirty="0">
              <a:solidFill>
                <a:srgbClr val="1812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398463" algn="just">
              <a:buNone/>
            </a:pPr>
            <a:r>
              <a:rPr lang="ru-RU" sz="24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Когда мы остановились на привал, то </a:t>
            </a:r>
            <a:r>
              <a:rPr lang="ru-RU" sz="2400" dirty="0" smtClean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.......... </a:t>
            </a:r>
            <a:r>
              <a:rPr lang="ru-RU" sz="24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нашлось дело. Одни ставили палатки, </a:t>
            </a:r>
            <a:r>
              <a:rPr lang="ru-RU" sz="2400" dirty="0" smtClean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.......... </a:t>
            </a:r>
            <a:r>
              <a:rPr lang="ru-RU" sz="24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разжигали костёр и варили кашу с тушёнкой. </a:t>
            </a:r>
            <a:r>
              <a:rPr lang="ru-RU" sz="2400" dirty="0" smtClean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.......... </a:t>
            </a:r>
            <a:r>
              <a:rPr lang="ru-RU" sz="24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знает, что в походе нет ничего вкуснее такой каши. </a:t>
            </a:r>
            <a:endParaRPr lang="ru-RU" sz="2400" dirty="0" smtClean="0">
              <a:solidFill>
                <a:srgbClr val="1812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398463" algn="just">
              <a:buNone/>
            </a:pPr>
            <a:r>
              <a:rPr lang="ru-RU" sz="2400" dirty="0" smtClean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Вечером .......... </a:t>
            </a:r>
            <a:r>
              <a:rPr lang="ru-RU" sz="2400" dirty="0">
                <a:solidFill>
                  <a:srgbClr val="181200"/>
                </a:solidFill>
                <a:latin typeface="Times New Roman" pitchFamily="18" charset="0"/>
                <a:cs typeface="Times New Roman" pitchFamily="18" charset="0"/>
              </a:rPr>
              <a:t>сидели у костра и пели песни. Хорошо в походе!</a:t>
            </a:r>
          </a:p>
          <a:p>
            <a:pPr marL="45720" indent="0">
              <a:buNone/>
            </a:pPr>
            <a:endParaRPr lang="ru-RU" sz="2400" dirty="0">
              <a:solidFill>
                <a:srgbClr val="1812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44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3">
      <a:dk1>
        <a:srgbClr val="568C11"/>
      </a:dk1>
      <a:lt1>
        <a:srgbClr val="568C11"/>
      </a:lt1>
      <a:dk2>
        <a:srgbClr val="568C11"/>
      </a:dk2>
      <a:lt2>
        <a:srgbClr val="568C11"/>
      </a:lt2>
      <a:accent1>
        <a:srgbClr val="568C11"/>
      </a:accent1>
      <a:accent2>
        <a:srgbClr val="568C11"/>
      </a:accent2>
      <a:accent3>
        <a:srgbClr val="568C11"/>
      </a:accent3>
      <a:accent4>
        <a:srgbClr val="568C11"/>
      </a:accent4>
      <a:accent5>
        <a:srgbClr val="568C11"/>
      </a:accent5>
      <a:accent6>
        <a:srgbClr val="568C11"/>
      </a:accent6>
      <a:hlink>
        <a:srgbClr val="568C11"/>
      </a:hlink>
      <a:folHlink>
        <a:srgbClr val="568C1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293</TotalTime>
  <Words>604</Words>
  <Application>Microsoft Office PowerPoint</Application>
  <PresentationFormat>Экран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Добрый день!</vt:lpstr>
      <vt:lpstr>Презентация PowerPoint</vt:lpstr>
      <vt:lpstr>Определительные местоимения </vt:lpstr>
      <vt:lpstr>Презентация PowerPoint</vt:lpstr>
      <vt:lpstr>Презентация PowerPoint</vt:lpstr>
      <vt:lpstr>Презентация PowerPoint</vt:lpstr>
      <vt:lpstr>Работа с учебником</vt:lpstr>
      <vt:lpstr>Презентация PowerPoint</vt:lpstr>
      <vt:lpstr>Презентация PowerPoint</vt:lpstr>
      <vt:lpstr>Рефлексия деятельности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Добрый день!</dc:title>
  <dc:creator>admin</dc:creator>
  <cp:lastModifiedBy>admin</cp:lastModifiedBy>
  <cp:revision>28</cp:revision>
  <dcterms:created xsi:type="dcterms:W3CDTF">2016-02-13T18:09:59Z</dcterms:created>
  <dcterms:modified xsi:type="dcterms:W3CDTF">2016-02-16T17:56:20Z</dcterms:modified>
</cp:coreProperties>
</file>