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9" r:id="rId14"/>
    <p:sldId id="270" r:id="rId15"/>
    <p:sldId id="271" r:id="rId16"/>
    <p:sldId id="268"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CC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342856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9925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2090203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438410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314654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CA0755-2814-49EB-860B-5DDB862B37C4}"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44827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CA0755-2814-49EB-860B-5DDB862B37C4}" type="datetimeFigureOut">
              <a:rPr lang="ru-RU" smtClean="0"/>
              <a:t>22.09.2020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996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CA0755-2814-49EB-860B-5DDB862B37C4}" type="datetimeFigureOut">
              <a:rPr lang="ru-RU" smtClean="0"/>
              <a:t>22.09.2020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93072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CA0755-2814-49EB-860B-5DDB862B37C4}" type="datetimeFigureOut">
              <a:rPr lang="ru-RU" smtClean="0"/>
              <a:t>22.09.2020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394977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CA0755-2814-49EB-860B-5DDB862B37C4}"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244341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3CA0755-2814-49EB-860B-5DDB862B37C4}" type="datetimeFigureOut">
              <a:rPr lang="ru-RU" smtClean="0"/>
              <a:t>22.09.2020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5669DE-0DB6-446C-9E9C-B96C7A6CE553}" type="slidenum">
              <a:rPr lang="ru-RU" smtClean="0"/>
              <a:t>‹#›</a:t>
            </a:fld>
            <a:endParaRPr lang="ru-RU"/>
          </a:p>
        </p:txBody>
      </p:sp>
    </p:spTree>
    <p:extLst>
      <p:ext uri="{BB962C8B-B14F-4D97-AF65-F5344CB8AC3E}">
        <p14:creationId xmlns:p14="http://schemas.microsoft.com/office/powerpoint/2010/main" val="123698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A0755-2814-49EB-860B-5DDB862B37C4}" type="datetimeFigureOut">
              <a:rPr lang="ru-RU" smtClean="0"/>
              <a:t>22.09.2020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669DE-0DB6-446C-9E9C-B96C7A6CE553}" type="slidenum">
              <a:rPr lang="ru-RU" smtClean="0"/>
              <a:t>‹#›</a:t>
            </a:fld>
            <a:endParaRPr lang="ru-RU"/>
          </a:p>
        </p:txBody>
      </p:sp>
    </p:spTree>
    <p:extLst>
      <p:ext uri="{BB962C8B-B14F-4D97-AF65-F5344CB8AC3E}">
        <p14:creationId xmlns:p14="http://schemas.microsoft.com/office/powerpoint/2010/main" val="32896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395536" y="-99391"/>
            <a:ext cx="8496944" cy="2952327"/>
          </a:xfrm>
        </p:spPr>
        <p:txBody>
          <a:bodyPr>
            <a:noAutofit/>
          </a:bodyPr>
          <a:lstStyle/>
          <a:p>
            <a:r>
              <a:rPr lang="ru-RU" sz="4000" dirty="0" smtClean="0">
                <a:solidFill>
                  <a:srgbClr val="FF0000"/>
                </a:solidFill>
              </a:rPr>
              <a:t>    </a:t>
            </a:r>
            <a:r>
              <a:rPr lang="ru-RU" sz="4000" dirty="0" err="1" smtClean="0">
                <a:solidFill>
                  <a:srgbClr val="FF0000"/>
                </a:solidFill>
                <a:latin typeface="Times New Roman" panose="02020603050405020304" pitchFamily="18" charset="0"/>
                <a:cs typeface="Times New Roman" panose="02020603050405020304" pitchFamily="18" charset="0"/>
              </a:rPr>
              <a:t>Башлангъыч</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err="1" smtClean="0">
                <a:solidFill>
                  <a:srgbClr val="FF0000"/>
                </a:solidFill>
                <a:latin typeface="Times New Roman" panose="02020603050405020304" pitchFamily="18" charset="0"/>
                <a:cs typeface="Times New Roman" panose="02020603050405020304" pitchFamily="18" charset="0"/>
              </a:rPr>
              <a:t>сыныф</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err="1" smtClean="0">
                <a:solidFill>
                  <a:srgbClr val="FF0000"/>
                </a:solidFill>
                <a:latin typeface="Times New Roman" panose="02020603050405020304" pitchFamily="18" charset="0"/>
                <a:cs typeface="Times New Roman" panose="02020603050405020304" pitchFamily="18" charset="0"/>
              </a:rPr>
              <a:t>талебелернинъ</a:t>
            </a:r>
            <a:r>
              <a:rPr lang="ru-RU" sz="4000" dirty="0" smtClean="0">
                <a:solidFill>
                  <a:srgbClr val="FF0000"/>
                </a:solidFill>
                <a:latin typeface="Times New Roman" panose="02020603050405020304" pitchFamily="18" charset="0"/>
                <a:cs typeface="Times New Roman" panose="02020603050405020304" pitchFamily="18" charset="0"/>
              </a:rPr>
              <a:t>                                          логик (</a:t>
            </a:r>
            <a:r>
              <a:rPr lang="ru-RU" sz="4000" dirty="0" err="1" smtClean="0">
                <a:solidFill>
                  <a:srgbClr val="FF0000"/>
                </a:solidFill>
                <a:latin typeface="Times New Roman" panose="02020603050405020304" pitchFamily="18" charset="0"/>
                <a:cs typeface="Times New Roman" panose="02020603050405020304" pitchFamily="18" charset="0"/>
              </a:rPr>
              <a:t>мантыкъий</a:t>
            </a:r>
            <a:r>
              <a:rPr lang="ru-RU" sz="4000" dirty="0" smtClean="0">
                <a:solidFill>
                  <a:srgbClr val="FF0000"/>
                </a:solidFill>
                <a:latin typeface="Times New Roman" panose="02020603050405020304" pitchFamily="18" charset="0"/>
                <a:cs typeface="Times New Roman" panose="02020603050405020304" pitchFamily="18" charset="0"/>
              </a:rPr>
              <a:t>) </a:t>
            </a:r>
            <a:br>
              <a:rPr lang="ru-RU" sz="4000" dirty="0" smtClean="0">
                <a:solidFill>
                  <a:srgbClr val="FF0000"/>
                </a:solidFill>
                <a:latin typeface="Times New Roman" panose="02020603050405020304" pitchFamily="18" charset="0"/>
                <a:cs typeface="Times New Roman" panose="02020603050405020304" pitchFamily="18" charset="0"/>
              </a:rPr>
            </a:br>
            <a:r>
              <a:rPr lang="ru-RU" sz="4000" dirty="0">
                <a:solidFill>
                  <a:srgbClr val="FF0000"/>
                </a:solidFill>
                <a:latin typeface="Times New Roman" panose="02020603050405020304" pitchFamily="18" charset="0"/>
                <a:cs typeface="Times New Roman" panose="02020603050405020304" pitchFamily="18" charset="0"/>
              </a:rPr>
              <a:t> </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err="1" smtClean="0">
                <a:solidFill>
                  <a:srgbClr val="FF0000"/>
                </a:solidFill>
                <a:latin typeface="Times New Roman" panose="02020603050405020304" pitchFamily="18" charset="0"/>
                <a:cs typeface="Times New Roman" panose="02020603050405020304" pitchFamily="18" charset="0"/>
              </a:rPr>
              <a:t>фикир</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err="1" smtClean="0">
                <a:solidFill>
                  <a:srgbClr val="FF0000"/>
                </a:solidFill>
                <a:latin typeface="Times New Roman" panose="02020603050405020304" pitchFamily="18" charset="0"/>
                <a:cs typeface="Times New Roman" panose="02020603050405020304" pitchFamily="18" charset="0"/>
              </a:rPr>
              <a:t>этювининъ</a:t>
            </a:r>
            <a:r>
              <a:rPr lang="ru-RU" sz="4000" dirty="0" smtClean="0">
                <a:solidFill>
                  <a:srgbClr val="FF0000"/>
                </a:solidFill>
                <a:latin typeface="Times New Roman" panose="02020603050405020304" pitchFamily="18" charset="0"/>
                <a:cs typeface="Times New Roman" panose="02020603050405020304" pitchFamily="18" charset="0"/>
              </a:rPr>
              <a:t> </a:t>
            </a:r>
            <a:r>
              <a:rPr lang="ru-RU" sz="4000" dirty="0" err="1" smtClean="0">
                <a:solidFill>
                  <a:srgbClr val="FF0000"/>
                </a:solidFill>
                <a:latin typeface="Times New Roman" panose="02020603050405020304" pitchFamily="18" charset="0"/>
                <a:cs typeface="Times New Roman" panose="02020603050405020304" pitchFamily="18" charset="0"/>
              </a:rPr>
              <a:t>инкишафы</a:t>
            </a:r>
            <a:r>
              <a:rPr lang="ru-RU" sz="4000" dirty="0" smtClean="0">
                <a:solidFill>
                  <a:srgbClr val="FF0000"/>
                </a:solidFill>
                <a:latin typeface="Times New Roman" panose="02020603050405020304" pitchFamily="18" charset="0"/>
                <a:cs typeface="Times New Roman" panose="02020603050405020304" pitchFamily="18" charset="0"/>
              </a:rPr>
              <a:t>.</a:t>
            </a:r>
            <a:endParaRPr lang="ru-RU" sz="4000"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691680" y="4725144"/>
            <a:ext cx="7200800" cy="1872208"/>
          </a:xfrm>
        </p:spPr>
        <p:txBody>
          <a:bodyPr>
            <a:noAutofit/>
          </a:bodyPr>
          <a:lstStyle/>
          <a:p>
            <a:r>
              <a:rPr lang="ru-RU" sz="2400" dirty="0" err="1" smtClean="0">
                <a:solidFill>
                  <a:schemeClr val="tx1"/>
                </a:solidFill>
                <a:latin typeface="Times New Roman" panose="02020603050405020304" pitchFamily="18" charset="0"/>
                <a:cs typeface="Times New Roman" panose="02020603050405020304" pitchFamily="18" charset="0"/>
              </a:rPr>
              <a:t>Судакъ</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шеэри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больгеси</a:t>
            </a:r>
            <a:r>
              <a:rPr lang="ru-RU" sz="2400" dirty="0" smtClean="0">
                <a:solidFill>
                  <a:schemeClr val="tx1"/>
                </a:solidFill>
                <a:latin typeface="Times New Roman" panose="02020603050405020304" pitchFamily="18" charset="0"/>
                <a:cs typeface="Times New Roman" panose="02020603050405020304" pitchFamily="18" charset="0"/>
              </a:rPr>
              <a:t> УБМБУ «</a:t>
            </a:r>
            <a:r>
              <a:rPr lang="ru-RU" sz="2400" dirty="0" err="1" smtClean="0">
                <a:solidFill>
                  <a:schemeClr val="tx1"/>
                </a:solidFill>
                <a:latin typeface="Times New Roman" panose="02020603050405020304" pitchFamily="18" charset="0"/>
                <a:cs typeface="Times New Roman" panose="02020603050405020304" pitchFamily="18" charset="0"/>
              </a:rPr>
              <a:t>Къырымтатар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тилинде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окъуткъан</a:t>
            </a:r>
            <a:r>
              <a:rPr lang="ru-RU" sz="2400" dirty="0" smtClean="0">
                <a:solidFill>
                  <a:schemeClr val="tx1"/>
                </a:solidFill>
                <a:latin typeface="Times New Roman" panose="02020603050405020304" pitchFamily="18" charset="0"/>
                <a:cs typeface="Times New Roman" panose="02020603050405020304" pitchFamily="18" charset="0"/>
              </a:rPr>
              <a:t> 3 </a:t>
            </a:r>
            <a:r>
              <a:rPr lang="ru-RU" sz="2400" dirty="0" err="1" smtClean="0">
                <a:solidFill>
                  <a:schemeClr val="tx1"/>
                </a:solidFill>
                <a:latin typeface="Times New Roman" panose="02020603050405020304" pitchFamily="18" charset="0"/>
                <a:cs typeface="Times New Roman" panose="02020603050405020304" pitchFamily="18" charset="0"/>
              </a:rPr>
              <a:t>номералы</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умумтасиль</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мектебининъ</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башлангъыч</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сыныфларнынъ</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оджасы</a:t>
            </a:r>
            <a:r>
              <a:rPr lang="ru-RU" sz="2400" dirty="0" smtClean="0">
                <a:solidFill>
                  <a:schemeClr val="tx1"/>
                </a:solidFill>
                <a:latin typeface="Times New Roman" panose="02020603050405020304" pitchFamily="18" charset="0"/>
                <a:cs typeface="Times New Roman" panose="02020603050405020304" pitchFamily="18" charset="0"/>
              </a:rPr>
              <a:t> </a:t>
            </a:r>
          </a:p>
          <a:p>
            <a:r>
              <a:rPr lang="ru-RU" sz="2400" dirty="0" err="1" smtClean="0">
                <a:solidFill>
                  <a:schemeClr val="tx1"/>
                </a:solidFill>
                <a:latin typeface="Times New Roman" panose="02020603050405020304" pitchFamily="18" charset="0"/>
                <a:cs typeface="Times New Roman" panose="02020603050405020304" pitchFamily="18" charset="0"/>
              </a:rPr>
              <a:t>Аметова</a:t>
            </a:r>
            <a:r>
              <a:rPr lang="ru-RU" sz="2400" dirty="0" smtClean="0">
                <a:solidFill>
                  <a:schemeClr val="tx1"/>
                </a:solidFill>
                <a:latin typeface="Times New Roman" panose="02020603050405020304" pitchFamily="18" charset="0"/>
                <a:cs typeface="Times New Roman" panose="02020603050405020304" pitchFamily="18" charset="0"/>
              </a:rPr>
              <a:t> Сусанна </a:t>
            </a:r>
            <a:r>
              <a:rPr lang="ru-RU" sz="2400" dirty="0" err="1" smtClean="0">
                <a:solidFill>
                  <a:schemeClr val="tx1"/>
                </a:solidFill>
                <a:latin typeface="Times New Roman" panose="02020603050405020304" pitchFamily="18" charset="0"/>
                <a:cs typeface="Times New Roman" panose="02020603050405020304" pitchFamily="18" charset="0"/>
              </a:rPr>
              <a:t>Мухаммедовна</a:t>
            </a:r>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2395538"/>
            <a:ext cx="30353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656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57" y="0"/>
            <a:ext cx="918335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71600" y="274638"/>
            <a:ext cx="7715200" cy="1143000"/>
          </a:xfrm>
        </p:spPr>
        <p:txBody>
          <a:bodyPr>
            <a:normAutofit/>
          </a:bodyPr>
          <a:lstStyle/>
          <a:p>
            <a:r>
              <a:rPr lang="ru-RU" sz="5400" b="1" i="1" dirty="0" err="1" smtClean="0">
                <a:solidFill>
                  <a:srgbClr val="006600"/>
                </a:solidFill>
                <a:cs typeface="IrisUPC" panose="020B0604020202020204" pitchFamily="34" charset="-34"/>
              </a:rPr>
              <a:t>Зийреклик</a:t>
            </a:r>
            <a:r>
              <a:rPr lang="ru-RU" sz="5400" b="1" i="1" dirty="0" smtClean="0">
                <a:solidFill>
                  <a:srgbClr val="006600"/>
                </a:solidFill>
                <a:cs typeface="IrisUPC" panose="020B0604020202020204" pitchFamily="34" charset="-34"/>
              </a:rPr>
              <a:t> </a:t>
            </a:r>
            <a:r>
              <a:rPr lang="ru-RU" sz="5400" b="1" i="1" dirty="0" err="1" smtClean="0">
                <a:solidFill>
                  <a:srgbClr val="006600"/>
                </a:solidFill>
                <a:cs typeface="IrisUPC" panose="020B0604020202020204" pitchFamily="34" charset="-34"/>
              </a:rPr>
              <a:t>вазифелери</a:t>
            </a:r>
            <a:endParaRPr lang="ru-RU" sz="5400" b="1" i="1" dirty="0">
              <a:solidFill>
                <a:srgbClr val="006600"/>
              </a:solidFill>
              <a:cs typeface="IrisUPC" panose="020B0604020202020204" pitchFamily="34" charset="-34"/>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1412057"/>
            <a:ext cx="489654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024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45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671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0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81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06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115616" y="274638"/>
            <a:ext cx="7571184" cy="1143000"/>
          </a:xfrm>
        </p:spPr>
        <p:txBody>
          <a:bodyPr>
            <a:normAutofit fontScale="90000"/>
          </a:bodyPr>
          <a:lstStyle/>
          <a:p>
            <a:r>
              <a:rPr lang="ru-RU" sz="3600" dirty="0" err="1" smtClean="0">
                <a:solidFill>
                  <a:schemeClr val="accent2">
                    <a:lumMod val="75000"/>
                  </a:schemeClr>
                </a:solidFill>
                <a:latin typeface="Times New Roman" panose="02020603050405020304" pitchFamily="18" charset="0"/>
                <a:cs typeface="Times New Roman" panose="02020603050405020304" pitchFamily="18" charset="0"/>
              </a:rPr>
              <a:t>Сёзлер</a:t>
            </a:r>
            <a:r>
              <a:rPr lang="ru-RU" sz="3600" dirty="0" smtClean="0">
                <a:solidFill>
                  <a:schemeClr val="accent2">
                    <a:lumMod val="75000"/>
                  </a:schemeClr>
                </a:solidFill>
                <a:latin typeface="Times New Roman" panose="02020603050405020304" pitchFamily="18" charset="0"/>
                <a:cs typeface="Times New Roman" panose="02020603050405020304" pitchFamily="18" charset="0"/>
              </a:rPr>
              <a:t> иле </a:t>
            </a:r>
            <a:r>
              <a:rPr lang="ru-RU" sz="3600" dirty="0" err="1" smtClean="0">
                <a:solidFill>
                  <a:schemeClr val="accent2">
                    <a:lumMod val="75000"/>
                  </a:schemeClr>
                </a:solidFill>
                <a:latin typeface="Times New Roman" panose="02020603050405020304" pitchFamily="18" charset="0"/>
                <a:cs typeface="Times New Roman" panose="02020603050405020304" pitchFamily="18" charset="0"/>
              </a:rPr>
              <a:t>мантыкъий</a:t>
            </a:r>
            <a:r>
              <a:rPr lang="ru-RU" sz="36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3600" dirty="0" err="1" smtClean="0">
                <a:solidFill>
                  <a:schemeClr val="accent2">
                    <a:lumMod val="75000"/>
                  </a:schemeClr>
                </a:solidFill>
                <a:latin typeface="Times New Roman" panose="02020603050405020304" pitchFamily="18" charset="0"/>
                <a:cs typeface="Times New Roman" panose="02020603050405020304" pitchFamily="18" charset="0"/>
              </a:rPr>
              <a:t>мешгъулиетлери</a:t>
            </a:r>
            <a:r>
              <a:rPr lang="ru-RU" sz="36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3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600200"/>
            <a:ext cx="7571184" cy="4525963"/>
          </a:xfrm>
        </p:spPr>
        <p:txBody>
          <a:bodyPr>
            <a:normAutofit fontScale="70000" lnSpcReduction="20000"/>
          </a:bodyPr>
          <a:lstStyle/>
          <a:p>
            <a:r>
              <a:rPr lang="ru-RU" dirty="0" smtClean="0">
                <a:solidFill>
                  <a:schemeClr val="accent1">
                    <a:lumMod val="75000"/>
                  </a:schemeClr>
                </a:solidFill>
                <a:latin typeface="Times New Roman" panose="02020603050405020304" pitchFamily="18" charset="0"/>
                <a:cs typeface="Times New Roman" panose="02020603050405020304" pitchFamily="18" charset="0"/>
              </a:rPr>
              <a:t>1.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Анъламларны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джыныс</a:t>
            </a:r>
            <a:r>
              <a:rPr lang="ru-RU" dirty="0" smtClean="0">
                <a:solidFill>
                  <a:schemeClr val="accent1">
                    <a:lumMod val="75000"/>
                  </a:schemeClr>
                </a:solidFill>
                <a:latin typeface="Times New Roman" panose="02020603050405020304" pitchFamily="18" charset="0"/>
                <a:cs typeface="Times New Roman" panose="02020603050405020304" pitchFamily="18" charset="0"/>
              </a:rPr>
              <a:t> иле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тизмек</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2.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Арткъач</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сёзни</a:t>
            </a:r>
            <a:r>
              <a:rPr lang="ru-RU" dirty="0" smtClean="0">
                <a:solidFill>
                  <a:schemeClr val="accent1">
                    <a:lumMod val="75000"/>
                  </a:schemeClr>
                </a:solidFill>
                <a:latin typeface="Times New Roman" panose="02020603050405020304" pitchFamily="18" charset="0"/>
                <a:cs typeface="Times New Roman" panose="02020603050405020304" pitchFamily="18" charset="0"/>
              </a:rPr>
              <a:t> тап.</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3.Вакъиа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кетишатынынъ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себеплерини</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айтмакъ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a:solidFill>
                  <a:schemeClr val="accent1">
                    <a:lumMod val="75000"/>
                  </a:schemeClr>
                </a:solidFill>
                <a:latin typeface="Times New Roman" panose="02020603050405020304" pitchFamily="18" charset="0"/>
                <a:cs typeface="Times New Roman" panose="02020603050405020304" pitchFamily="18" charset="0"/>
              </a:rPr>
              <a:t>4</a:t>
            </a:r>
            <a:r>
              <a:rPr lang="ru-RU" dirty="0" smtClean="0">
                <a:solidFill>
                  <a:schemeClr val="accent1">
                    <a:lumMod val="75000"/>
                  </a:schemeClr>
                </a:solidFill>
                <a:latin typeface="Times New Roman" panose="02020603050405020304" pitchFamily="18" charset="0"/>
                <a:cs typeface="Times New Roman" panose="02020603050405020304" pitchFamily="18" charset="0"/>
              </a:rPr>
              <a:t>.Функциональ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мунасебетте</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булунгъан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анъламларны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бельгилемек</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5.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Берильген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сёзлернен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янъы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сёз</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тизмек</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6.Бири-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бирининъ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артындан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кельме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манасыны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ташыгъан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анъламларыны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айтмакъ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7.Къарама-къаршы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мана</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ташыгъан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анъламларны</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язмакъ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8.Бир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сёзнен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айтмакъ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9.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Берильген</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парчагъа</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эсасланып</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бутюнни</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тапмакъ</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r>
              <a:rPr lang="ru-RU" dirty="0" smtClean="0">
                <a:solidFill>
                  <a:schemeClr val="accent1">
                    <a:lumMod val="75000"/>
                  </a:schemeClr>
                </a:solidFill>
                <a:latin typeface="Times New Roman" panose="02020603050405020304" pitchFamily="18" charset="0"/>
                <a:cs typeface="Times New Roman" panose="02020603050405020304" pitchFamily="18" charset="0"/>
              </a:rPr>
              <a:t>10.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Джумлелер</a:t>
            </a:r>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dirty="0" err="1" smtClean="0">
                <a:solidFill>
                  <a:schemeClr val="accent1">
                    <a:lumMod val="75000"/>
                  </a:schemeClr>
                </a:solidFill>
                <a:latin typeface="Times New Roman" panose="02020603050405020304" pitchFamily="18" charset="0"/>
                <a:cs typeface="Times New Roman" panose="02020603050405020304" pitchFamily="18" charset="0"/>
              </a:rPr>
              <a:t>тизмек</a:t>
            </a:r>
            <a:r>
              <a:rPr lang="ru-RU" dirty="0" smtClean="0">
                <a:solidFill>
                  <a:schemeClr val="accent1">
                    <a:lumMod val="75000"/>
                  </a:schemeClr>
                </a:solidFill>
                <a:latin typeface="Times New Roman" panose="02020603050405020304" pitchFamily="18" charset="0"/>
                <a:cs typeface="Times New Roman" panose="02020603050405020304" pitchFamily="18" charset="0"/>
              </a:rPr>
              <a:t>.</a:t>
            </a:r>
          </a:p>
          <a:p>
            <a:endParaRPr lang="ru-RU" dirty="0" smtClean="0"/>
          </a:p>
          <a:p>
            <a:endParaRPr lang="ru-RU" dirty="0"/>
          </a:p>
        </p:txBody>
      </p:sp>
    </p:spTree>
    <p:extLst>
      <p:ext uri="{BB962C8B-B14F-4D97-AF65-F5344CB8AC3E}">
        <p14:creationId xmlns:p14="http://schemas.microsoft.com/office/powerpoint/2010/main" val="1514858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908720"/>
            <a:ext cx="2030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51188">
            <a:off x="280863" y="1844824"/>
            <a:ext cx="3541713"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908720"/>
            <a:ext cx="4492625"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38388">
            <a:off x="3347864" y="892938"/>
            <a:ext cx="35242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4417150" y="3244334"/>
            <a:ext cx="184731" cy="369332"/>
          </a:xfrm>
          <a:prstGeom prst="rect">
            <a:avLst/>
          </a:prstGeom>
        </p:spPr>
        <p:txBody>
          <a:bodyPr wrap="none">
            <a:spAutoFit/>
          </a:bodyPr>
          <a:lstStyle/>
          <a:p>
            <a:endParaRPr lang="ru-RU" dirty="0"/>
          </a:p>
        </p:txBody>
      </p:sp>
      <p:pic>
        <p:nvPicPr>
          <p:cNvPr id="174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42790">
            <a:off x="4417150" y="188640"/>
            <a:ext cx="3341687"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320006"/>
            <a:ext cx="337185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1687234"/>
            <a:ext cx="3535363"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5544" y="2967335"/>
            <a:ext cx="6174888" cy="2862322"/>
          </a:xfrm>
          <a:prstGeom prst="rect">
            <a:avLst/>
          </a:prstGeom>
          <a:noFill/>
        </p:spPr>
        <p:txBody>
          <a:bodyPr wrap="square" lIns="91440" tIns="45720" rIns="91440" bIns="45720">
            <a:spAutoFit/>
          </a:bodyPr>
          <a:lstStyle/>
          <a:p>
            <a:pPr algn="ctr"/>
            <a:endPar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Грамматик баш</a:t>
            </a:r>
          </a:p>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ёруджы</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тапмаджасы</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352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63" y="0"/>
            <a:ext cx="909429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i="1" dirty="0" err="1" smtClean="0"/>
              <a:t>Биринджи</a:t>
            </a:r>
            <a:r>
              <a:rPr lang="ru-RU" i="1" dirty="0" smtClean="0"/>
              <a:t> </a:t>
            </a:r>
            <a:r>
              <a:rPr lang="ru-RU" i="1" dirty="0" err="1" smtClean="0"/>
              <a:t>арифтен</a:t>
            </a:r>
            <a:r>
              <a:rPr lang="ru-RU" i="1" dirty="0" smtClean="0"/>
              <a:t> </a:t>
            </a:r>
            <a:r>
              <a:rPr lang="ru-RU" i="1" dirty="0" err="1" smtClean="0"/>
              <a:t>сёзни</a:t>
            </a:r>
            <a:r>
              <a:rPr lang="ru-RU" i="1" dirty="0" smtClean="0"/>
              <a:t> тап.</a:t>
            </a:r>
            <a:endParaRPr lang="ru-RU" i="1"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734449"/>
            <a:ext cx="2016224" cy="173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077072"/>
            <a:ext cx="3035829"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441535"/>
            <a:ext cx="2725464" cy="231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99592" y="2492896"/>
            <a:ext cx="2088231"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къ</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4139952" y="2636912"/>
            <a:ext cx="115212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6948264" y="2276872"/>
            <a:ext cx="129614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ш</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2227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7" y="0"/>
            <a:ext cx="9126342" cy="69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err="1" smtClean="0">
                <a:solidFill>
                  <a:srgbClr val="FF0000"/>
                </a:solidFill>
                <a:latin typeface="Times New Roman" panose="02020603050405020304" pitchFamily="18" charset="0"/>
                <a:cs typeface="Times New Roman" panose="02020603050405020304" pitchFamily="18" charset="0"/>
              </a:rPr>
              <a:t>Сёз</a:t>
            </a:r>
            <a:r>
              <a:rPr lang="ru-RU" dirty="0" smtClean="0">
                <a:solidFill>
                  <a:srgbClr val="FF0000"/>
                </a:solidFill>
                <a:latin typeface="Times New Roman" panose="02020603050405020304" pitchFamily="18" charset="0"/>
                <a:cs typeface="Times New Roman" panose="02020603050405020304" pitchFamily="18" charset="0"/>
              </a:rPr>
              <a:t> </a:t>
            </a:r>
            <a:r>
              <a:rPr lang="ru-RU" dirty="0" err="1" smtClean="0">
                <a:solidFill>
                  <a:srgbClr val="FF0000"/>
                </a:solidFill>
                <a:latin typeface="Times New Roman" panose="02020603050405020304" pitchFamily="18" charset="0"/>
                <a:cs typeface="Times New Roman" panose="02020603050405020304" pitchFamily="18" charset="0"/>
              </a:rPr>
              <a:t>дагъылды</a:t>
            </a:r>
            <a:r>
              <a:rPr lang="ru-RU" dirty="0" smtClean="0">
                <a:solidFill>
                  <a:srgbClr val="FF0000"/>
                </a:solidFill>
                <a:latin typeface="Times New Roman" panose="02020603050405020304" pitchFamily="18" charset="0"/>
                <a:cs typeface="Times New Roman" panose="02020603050405020304" pitchFamily="18" charset="0"/>
              </a:rPr>
              <a:t>.</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91680" y="1124744"/>
            <a:ext cx="6336703" cy="2800767"/>
          </a:xfrm>
          <a:prstGeom prst="rect">
            <a:avLst/>
          </a:prstGeom>
          <a:noFill/>
        </p:spPr>
        <p:txBody>
          <a:bodyPr wrap="square" lIns="91440" tIns="45720" rIns="91440" bIns="45720">
            <a:spAutoFit/>
          </a:bodyPr>
          <a:lstStyle/>
          <a:p>
            <a:pPr algn="ctr"/>
            <a:r>
              <a:rPr lang="ru-RU" sz="8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a:t>
            </a:r>
            <a:r>
              <a:rPr lang="ru-RU" sz="8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дсолкъу</a:t>
            </a:r>
            <a:endParaRPr lang="ru-RU"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r>
              <a:rPr lang="ru-RU" sz="8800" b="1" dirty="0" err="1" smtClean="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достлукъ</a:t>
            </a:r>
            <a:endParaRPr lang="ru-RU" sz="8800" b="1"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13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259632" y="274638"/>
            <a:ext cx="7427168" cy="5026570"/>
          </a:xfrm>
        </p:spPr>
        <p:txBody>
          <a:bodyPr>
            <a:normAutofit/>
          </a:bodyPr>
          <a:lstStyle/>
          <a:p>
            <a:r>
              <a:rPr lang="ru-RU" dirty="0" err="1" smtClean="0">
                <a:solidFill>
                  <a:schemeClr val="tx2">
                    <a:lumMod val="75000"/>
                  </a:schemeClr>
                </a:solidFill>
                <a:latin typeface="Times New Roman" panose="02020603050405020304" pitchFamily="18" charset="0"/>
                <a:cs typeface="Times New Roman" panose="02020603050405020304" pitchFamily="18" charset="0"/>
              </a:rPr>
              <a:t>Кучюк</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балалар</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буюк</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инкишафкъа</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ихтиятнен</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саип</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олалар</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Онынъ</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ичюн</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балаларгъа</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фикир</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юрсетмеге</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огретмек</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ичюн</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макъсадий</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иш</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кечирмек</a:t>
            </a:r>
            <a:r>
              <a:rPr lang="ru-RU" dirty="0" smtClean="0">
                <a:solidFill>
                  <a:schemeClr val="tx2">
                    <a:lumMod val="75000"/>
                  </a:schemeClr>
                </a:solidFill>
                <a:latin typeface="Times New Roman" panose="02020603050405020304" pitchFamily="18" charset="0"/>
                <a:cs typeface="Times New Roman" panose="02020603050405020304" pitchFamily="18" charset="0"/>
              </a:rPr>
              <a:t> </a:t>
            </a:r>
            <a:r>
              <a:rPr lang="ru-RU" dirty="0" err="1" smtClean="0">
                <a:solidFill>
                  <a:schemeClr val="tx2">
                    <a:lumMod val="75000"/>
                  </a:schemeClr>
                </a:solidFill>
                <a:latin typeface="Times New Roman" panose="02020603050405020304" pitchFamily="18" charset="0"/>
                <a:cs typeface="Times New Roman" panose="02020603050405020304" pitchFamily="18" charset="0"/>
              </a:rPr>
              <a:t>керек</a:t>
            </a:r>
            <a:r>
              <a:rPr lang="ru-RU" dirty="0" smtClean="0">
                <a:solidFill>
                  <a:schemeClr val="tx2">
                    <a:lumMod val="75000"/>
                  </a:schemeClr>
                </a:solidFill>
                <a:latin typeface="Times New Roman" panose="02020603050405020304" pitchFamily="18" charset="0"/>
                <a:cs typeface="Times New Roman" panose="02020603050405020304" pitchFamily="18" charset="0"/>
              </a:rPr>
              <a:t>.</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195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187624" y="274638"/>
            <a:ext cx="7499176" cy="1570186"/>
          </a:xfrm>
        </p:spPr>
        <p:txBody>
          <a:bodyPr>
            <a:noAutofit/>
          </a:bodyPr>
          <a:lstStyle/>
          <a:p>
            <a:r>
              <a:rPr lang="ru-RU" sz="2800" dirty="0" err="1" smtClean="0">
                <a:solidFill>
                  <a:srgbClr val="006600"/>
                </a:solidFill>
                <a:latin typeface="Times New Roman" panose="02020603050405020304" pitchFamily="18" charset="0"/>
                <a:cs typeface="Times New Roman" panose="02020603050405020304" pitchFamily="18" charset="0"/>
              </a:rPr>
              <a:t>Талебелернинъ</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мантыкъий</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фикир</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этюв</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севиесининъ</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инкишафыны</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бельгилемек</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ичюн</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бу</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усулиетни</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ишлетмек</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мумкюн</a:t>
            </a:r>
            <a:r>
              <a:rPr lang="ru-RU" sz="2800" dirty="0" smtClean="0">
                <a:solidFill>
                  <a:srgbClr val="006600"/>
                </a:solidFill>
                <a:latin typeface="Times New Roman" panose="02020603050405020304" pitchFamily="18" charset="0"/>
                <a:cs typeface="Times New Roman" panose="02020603050405020304" pitchFamily="18" charset="0"/>
              </a:rPr>
              <a:t/>
            </a:r>
            <a:br>
              <a:rPr lang="ru-RU" sz="2800" dirty="0" smtClean="0">
                <a:solidFill>
                  <a:srgbClr val="006600"/>
                </a:solidFill>
                <a:latin typeface="Times New Roman" panose="02020603050405020304" pitchFamily="18" charset="0"/>
                <a:cs typeface="Times New Roman" panose="02020603050405020304" pitchFamily="18" charset="0"/>
              </a:rPr>
            </a:b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Дёртюнджи</a:t>
            </a:r>
            <a:r>
              <a:rPr lang="ru-RU" sz="2800" dirty="0" smtClean="0">
                <a:solidFill>
                  <a:srgbClr val="006600"/>
                </a:solidFill>
                <a:latin typeface="Times New Roman" panose="02020603050405020304" pitchFamily="18" charset="0"/>
                <a:cs typeface="Times New Roman" panose="02020603050405020304" pitchFamily="18" charset="0"/>
              </a:rPr>
              <a:t> </a:t>
            </a:r>
            <a:r>
              <a:rPr lang="ru-RU" sz="2800" dirty="0" err="1" smtClean="0">
                <a:solidFill>
                  <a:srgbClr val="006600"/>
                </a:solidFill>
                <a:latin typeface="Times New Roman" panose="02020603050405020304" pitchFamily="18" charset="0"/>
                <a:cs typeface="Times New Roman" panose="02020603050405020304" pitchFamily="18" charset="0"/>
              </a:rPr>
              <a:t>арткъач</a:t>
            </a:r>
            <a:r>
              <a:rPr lang="ru-RU" sz="2800" dirty="0" smtClean="0">
                <a:solidFill>
                  <a:srgbClr val="006600"/>
                </a:solidFill>
                <a:latin typeface="Times New Roman" panose="02020603050405020304" pitchFamily="18" charset="0"/>
                <a:cs typeface="Times New Roman" panose="02020603050405020304" pitchFamily="18" charset="0"/>
              </a:rPr>
              <a:t>»</a:t>
            </a:r>
            <a:endParaRPr lang="ru-RU" sz="2800" dirty="0">
              <a:solidFill>
                <a:srgbClr val="0066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99592" y="1988840"/>
            <a:ext cx="7787208" cy="4137323"/>
          </a:xfrm>
        </p:spPr>
        <p:txBody>
          <a:bodyPr/>
          <a:lstStyle/>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Потюк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чызма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чарыкъ</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аякъкъап</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багъы</a:t>
            </a:r>
            <a:r>
              <a:rPr lang="ru-RU" dirty="0" smtClean="0">
                <a:latin typeface="Times New Roman" panose="02020603050405020304" pitchFamily="18" charset="0"/>
                <a:cs typeface="Times New Roman" panose="02020603050405020304" pitchFamily="18" charset="0"/>
              </a:rPr>
              <a:t> (шнурок);</a:t>
            </a: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чёкюч</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балта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пычкъы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мых</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трамвай, автобус, трактор, троллейбус;</a:t>
            </a:r>
          </a:p>
          <a:p>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къартбаба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оджа</a:t>
            </a:r>
            <a:r>
              <a:rPr lang="ru-RU" dirty="0" smtClean="0">
                <a:latin typeface="Times New Roman" panose="02020603050405020304" pitchFamily="18" charset="0"/>
                <a:cs typeface="Times New Roman" panose="02020603050405020304" pitchFamily="18" charset="0"/>
              </a:rPr>
              <a:t>, баба, </a:t>
            </a:r>
            <a:r>
              <a:rPr lang="ru-RU" dirty="0" err="1" smtClean="0">
                <a:latin typeface="Times New Roman" panose="02020603050405020304" pitchFamily="18" charset="0"/>
                <a:cs typeface="Times New Roman" panose="02020603050405020304" pitchFamily="18" charset="0"/>
              </a:rPr>
              <a:t>ана</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бербер, </a:t>
            </a:r>
            <a:r>
              <a:rPr lang="ru-RU" dirty="0" err="1" smtClean="0">
                <a:latin typeface="Times New Roman" panose="02020603050405020304" pitchFamily="18" charset="0"/>
                <a:cs typeface="Times New Roman" panose="02020603050405020304" pitchFamily="18" charset="0"/>
              </a:rPr>
              <a:t>оджа</a:t>
            </a:r>
            <a:r>
              <a:rPr lang="ru-RU" dirty="0" smtClean="0">
                <a:latin typeface="Times New Roman" panose="02020603050405020304" pitchFamily="18" charset="0"/>
                <a:cs typeface="Times New Roman" panose="02020603050405020304" pitchFamily="18" charset="0"/>
              </a:rPr>
              <a:t>, эким, </a:t>
            </a:r>
            <a:r>
              <a:rPr lang="ru-RU" dirty="0" err="1" smtClean="0">
                <a:latin typeface="Times New Roman" panose="02020603050405020304" pitchFamily="18" charset="0"/>
                <a:cs typeface="Times New Roman" panose="02020603050405020304" pitchFamily="18" charset="0"/>
              </a:rPr>
              <a:t>китап</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2355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7" y="0"/>
            <a:ext cx="91054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187624" y="260648"/>
            <a:ext cx="7704856" cy="5040560"/>
          </a:xfrm>
        </p:spPr>
        <p:txBody>
          <a:bodyPr>
            <a:normAutofit fontScale="90000"/>
          </a:bodyPr>
          <a:lstStyle/>
          <a:p>
            <a:pPr algn="l"/>
            <a:r>
              <a:rPr lang="ru-RU" i="1" dirty="0" smtClean="0">
                <a:solidFill>
                  <a:schemeClr val="accent1">
                    <a:lumMod val="75000"/>
                  </a:schemeClr>
                </a:solidFill>
              </a:rPr>
              <a:t/>
            </a:r>
            <a:br>
              <a:rPr lang="ru-RU" i="1" dirty="0" smtClean="0">
                <a:solidFill>
                  <a:schemeClr val="accent1">
                    <a:lumMod val="75000"/>
                  </a:schemeClr>
                </a:solidFill>
              </a:rPr>
            </a:br>
            <a:r>
              <a:rPr lang="ru-RU" i="1" dirty="0" smtClean="0">
                <a:solidFill>
                  <a:schemeClr val="accent1">
                    <a:lumMod val="75000"/>
                  </a:schemeClr>
                </a:solidFill>
              </a:rPr>
              <a:t/>
            </a:r>
            <a:br>
              <a:rPr lang="ru-RU" i="1" dirty="0" smtClean="0">
                <a:solidFill>
                  <a:schemeClr val="accent1">
                    <a:lumMod val="75000"/>
                  </a:schemeClr>
                </a:solidFill>
              </a:rPr>
            </a:br>
            <a:r>
              <a:rPr lang="ru-RU" sz="4000" b="1" i="1" dirty="0" err="1" smtClean="0">
                <a:solidFill>
                  <a:schemeClr val="accent1">
                    <a:lumMod val="75000"/>
                  </a:schemeClr>
                </a:solidFill>
                <a:latin typeface="Times New Roman" panose="02020603050405020304" pitchFamily="18" charset="0"/>
                <a:cs typeface="Times New Roman" panose="02020603050405020304" pitchFamily="18" charset="0"/>
              </a:rPr>
              <a:t>Сёзлер</a:t>
            </a:r>
            <a:r>
              <a:rPr lang="ru-RU" sz="40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4000" b="1" i="1" dirty="0" err="1" smtClean="0">
                <a:solidFill>
                  <a:schemeClr val="accent1">
                    <a:lumMod val="75000"/>
                  </a:schemeClr>
                </a:solidFill>
                <a:latin typeface="Times New Roman" panose="02020603050405020304" pitchFamily="18" charset="0"/>
                <a:cs typeface="Times New Roman" panose="02020603050405020304" pitchFamily="18" charset="0"/>
              </a:rPr>
              <a:t>сырасыны</a:t>
            </a:r>
            <a:r>
              <a:rPr lang="ru-RU" sz="40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4000" b="1" i="1" dirty="0" err="1" smtClean="0">
                <a:solidFill>
                  <a:schemeClr val="accent1">
                    <a:lumMod val="75000"/>
                  </a:schemeClr>
                </a:solidFill>
                <a:latin typeface="Times New Roman" panose="02020603050405020304" pitchFamily="18" charset="0"/>
                <a:cs typeface="Times New Roman" panose="02020603050405020304" pitchFamily="18" charset="0"/>
              </a:rPr>
              <a:t>бир</a:t>
            </a:r>
            <a:r>
              <a:rPr lang="ru-RU" sz="40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4000" b="1" i="1" dirty="0" err="1" smtClean="0">
                <a:solidFill>
                  <a:schemeClr val="accent1">
                    <a:lumMod val="75000"/>
                  </a:schemeClr>
                </a:solidFill>
                <a:latin typeface="Times New Roman" panose="02020603050405020304" pitchFamily="18" charset="0"/>
                <a:cs typeface="Times New Roman" panose="02020603050405020304" pitchFamily="18" charset="0"/>
              </a:rPr>
              <a:t>сёзнен</a:t>
            </a:r>
            <a:r>
              <a:rPr lang="ru-RU" sz="4000"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4000" b="1" i="1" dirty="0" err="1" smtClean="0">
                <a:solidFill>
                  <a:schemeClr val="accent1">
                    <a:lumMod val="75000"/>
                  </a:schemeClr>
                </a:solidFill>
                <a:latin typeface="Times New Roman" panose="02020603050405020304" pitchFamily="18" charset="0"/>
                <a:cs typeface="Times New Roman" panose="02020603050405020304" pitchFamily="18" charset="0"/>
              </a:rPr>
              <a:t>айт</a:t>
            </a:r>
            <a:r>
              <a:rPr lang="ru-RU" sz="4000" i="1" dirty="0" smtClean="0">
                <a:solidFill>
                  <a:schemeClr val="accent1">
                    <a:lumMod val="75000"/>
                  </a:schemeClr>
                </a:solidFill>
                <a:latin typeface="Times New Roman" panose="02020603050405020304" pitchFamily="18" charset="0"/>
                <a:cs typeface="Times New Roman" panose="02020603050405020304" pitchFamily="18" charset="0"/>
              </a:rPr>
              <a:t>.</a:t>
            </a:r>
            <a:r>
              <a:rPr lang="ru-RU"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i="1" dirty="0" smtClean="0">
                <a:solidFill>
                  <a:schemeClr val="accent1">
                    <a:lumMod val="75000"/>
                  </a:schemeClr>
                </a:solidFill>
                <a:latin typeface="Times New Roman" panose="02020603050405020304" pitchFamily="18" charset="0"/>
                <a:cs typeface="Times New Roman" panose="02020603050405020304" pitchFamily="18" charset="0"/>
              </a:rPr>
            </a:br>
            <a:r>
              <a:rPr lang="ru-RU" i="1" dirty="0" smtClean="0">
                <a:solidFill>
                  <a:schemeClr val="accent1">
                    <a:lumMod val="75000"/>
                  </a:schemeClr>
                </a:solidFill>
                <a:latin typeface="Times New Roman" panose="02020603050405020304" pitchFamily="18" charset="0"/>
                <a:cs typeface="Times New Roman" panose="02020603050405020304" pitchFamily="18" charset="0"/>
              </a:rPr>
              <a:t/>
            </a:r>
            <a:br>
              <a:rPr lang="ru-RU" i="1" dirty="0" smtClean="0">
                <a:solidFill>
                  <a:schemeClr val="accent1">
                    <a:lumMod val="75000"/>
                  </a:schemeClr>
                </a:solidFill>
                <a:latin typeface="Times New Roman" panose="02020603050405020304" pitchFamily="18" charset="0"/>
                <a:cs typeface="Times New Roman" panose="02020603050405020304" pitchFamily="18" charset="0"/>
              </a:rPr>
            </a:b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къаранфиль</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пападие</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гуль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чечеклер</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b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фильджан</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чанакъ,пиала</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савут</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b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кольмек</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штан</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антер</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урба</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b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хавуч</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къапыста</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чюкюндир</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себзелер</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b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b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къокъла</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аювчыкъ</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 топ (</a:t>
            </a:r>
            <a:r>
              <a:rPr lang="ru-RU" sz="4000" b="1" i="1" dirty="0" err="1" smtClean="0">
                <a:solidFill>
                  <a:schemeClr val="tx2">
                    <a:lumMod val="60000"/>
                    <a:lumOff val="40000"/>
                  </a:schemeClr>
                </a:solidFill>
                <a:latin typeface="Times New Roman" panose="02020603050405020304" pitchFamily="18" charset="0"/>
                <a:cs typeface="Times New Roman" panose="02020603050405020304" pitchFamily="18" charset="0"/>
              </a:rPr>
              <a:t>оюнджакълар</a:t>
            </a:r>
            <a:r>
              <a:rPr lang="ru-RU" sz="4000" b="1" i="1" dirty="0" smtClean="0">
                <a:solidFill>
                  <a:schemeClr val="tx2">
                    <a:lumMod val="60000"/>
                    <a:lumOff val="40000"/>
                  </a:schemeClr>
                </a:solidFill>
                <a:latin typeface="Times New Roman" panose="02020603050405020304" pitchFamily="18" charset="0"/>
                <a:cs typeface="Times New Roman" panose="02020603050405020304" pitchFamily="18" charset="0"/>
              </a:rPr>
              <a:t>)</a:t>
            </a:r>
            <a:endParaRPr lang="ru-RU" b="1" i="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272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11560" y="188640"/>
            <a:ext cx="8229600" cy="2016224"/>
          </a:xfrm>
        </p:spPr>
        <p:txBody>
          <a:bodyPr>
            <a:normAutofit/>
          </a:bodyPr>
          <a:lstStyle/>
          <a:p>
            <a:r>
              <a:rPr lang="ru-RU" sz="4000" dirty="0" err="1" smtClean="0">
                <a:solidFill>
                  <a:srgbClr val="0070C0"/>
                </a:solidFill>
                <a:latin typeface="Times New Roman" panose="02020603050405020304" pitchFamily="18" charset="0"/>
                <a:cs typeface="Times New Roman" panose="02020603050405020304" pitchFamily="18" charset="0"/>
              </a:rPr>
              <a:t>Бу</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сёзлерге</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бири</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бирининъ</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артындан</a:t>
            </a:r>
            <a:r>
              <a:rPr lang="ru-RU" sz="4000" dirty="0" smtClean="0">
                <a:solidFill>
                  <a:srgbClr val="0070C0"/>
                </a:solidFill>
                <a:latin typeface="Times New Roman" panose="02020603050405020304" pitchFamily="18" charset="0"/>
                <a:cs typeface="Times New Roman" panose="02020603050405020304" pitchFamily="18" charset="0"/>
              </a:rPr>
              <a:t> кельме </a:t>
            </a:r>
            <a:r>
              <a:rPr lang="ru-RU" sz="4000" dirty="0" err="1" smtClean="0">
                <a:solidFill>
                  <a:srgbClr val="0070C0"/>
                </a:solidFill>
                <a:latin typeface="Times New Roman" panose="02020603050405020304" pitchFamily="18" charset="0"/>
                <a:cs typeface="Times New Roman" panose="02020603050405020304" pitchFamily="18" charset="0"/>
              </a:rPr>
              <a:t>манасыны</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ташыгъан</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анъламларны</a:t>
            </a:r>
            <a:r>
              <a:rPr lang="ru-RU" sz="4000" dirty="0" smtClean="0">
                <a:solidFill>
                  <a:srgbClr val="0070C0"/>
                </a:solidFill>
                <a:latin typeface="Times New Roman" panose="02020603050405020304" pitchFamily="18" charset="0"/>
                <a:cs typeface="Times New Roman" panose="02020603050405020304" pitchFamily="18" charset="0"/>
              </a:rPr>
              <a:t> </a:t>
            </a:r>
            <a:r>
              <a:rPr lang="ru-RU" sz="4000" dirty="0" err="1" smtClean="0">
                <a:solidFill>
                  <a:srgbClr val="0070C0"/>
                </a:solidFill>
                <a:latin typeface="Times New Roman" panose="02020603050405020304" pitchFamily="18" charset="0"/>
                <a:cs typeface="Times New Roman" panose="02020603050405020304" pitchFamily="18" charset="0"/>
              </a:rPr>
              <a:t>бельгиле</a:t>
            </a:r>
            <a:r>
              <a:rPr lang="ru-RU" dirty="0" smtClean="0">
                <a:solidFill>
                  <a:srgbClr val="0070C0"/>
                </a:solidFill>
                <a:latin typeface="Times New Roman" panose="02020603050405020304" pitchFamily="18" charset="0"/>
                <a:cs typeface="Times New Roman" panose="02020603050405020304" pitchFamily="18" charset="0"/>
              </a:rPr>
              <a:t>.</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9632" y="2564904"/>
            <a:ext cx="7427168" cy="3561259"/>
          </a:xfrm>
        </p:spPr>
        <p:txBody>
          <a:bodyPr>
            <a:normAutofit/>
          </a:bodyPr>
          <a:lstStyle/>
          <a:p>
            <a:r>
              <a:rPr lang="ru-RU" sz="3600" dirty="0" smtClean="0">
                <a:latin typeface="Times New Roman" panose="02020603050405020304" pitchFamily="18" charset="0"/>
                <a:cs typeface="Times New Roman" panose="02020603050405020304" pitchFamily="18" charset="0"/>
              </a:rPr>
              <a:t>Салы - …</a:t>
            </a:r>
          </a:p>
          <a:p>
            <a:r>
              <a:rPr lang="ru-RU" sz="3600" dirty="0" smtClean="0">
                <a:latin typeface="Times New Roman" panose="02020603050405020304" pitchFamily="18" charset="0"/>
                <a:cs typeface="Times New Roman" panose="02020603050405020304" pitchFamily="18" charset="0"/>
              </a:rPr>
              <a:t>Февраль - …</a:t>
            </a:r>
          </a:p>
          <a:p>
            <a:r>
              <a:rPr lang="ru-RU" sz="3600" dirty="0" err="1" smtClean="0">
                <a:latin typeface="Times New Roman" panose="02020603050405020304" pitchFamily="18" charset="0"/>
                <a:cs typeface="Times New Roman" panose="02020603050405020304" pitchFamily="18" charset="0"/>
              </a:rPr>
              <a:t>Биринджи</a:t>
            </a:r>
            <a:r>
              <a:rPr lang="ru-RU" sz="3600" dirty="0" smtClean="0">
                <a:latin typeface="Times New Roman" panose="02020603050405020304" pitchFamily="18" charset="0"/>
                <a:cs typeface="Times New Roman" panose="02020603050405020304" pitchFamily="18" charset="0"/>
              </a:rPr>
              <a:t> - …</a:t>
            </a:r>
          </a:p>
          <a:p>
            <a:r>
              <a:rPr lang="ru-RU" sz="3600" dirty="0" err="1" smtClean="0">
                <a:latin typeface="Times New Roman" panose="02020603050405020304" pitchFamily="18" charset="0"/>
                <a:cs typeface="Times New Roman" panose="02020603050405020304" pitchFamily="18" charset="0"/>
              </a:rPr>
              <a:t>Акъшам</a:t>
            </a:r>
            <a:r>
              <a:rPr lang="ru-RU" sz="3600" dirty="0" smtClean="0">
                <a:latin typeface="Times New Roman" panose="02020603050405020304" pitchFamily="18" charset="0"/>
                <a:cs typeface="Times New Roman" panose="02020603050405020304" pitchFamily="18" charset="0"/>
              </a:rPr>
              <a:t> - …</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752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err="1" smtClean="0">
                <a:solidFill>
                  <a:srgbClr val="00B050"/>
                </a:solidFill>
                <a:latin typeface="Times New Roman" panose="02020603050405020304" pitchFamily="18" charset="0"/>
                <a:cs typeface="Times New Roman" panose="02020603050405020304" pitchFamily="18" charset="0"/>
              </a:rPr>
              <a:t>Уйгъун</a:t>
            </a:r>
            <a:r>
              <a:rPr lang="ru-RU" dirty="0" smtClean="0">
                <a:solidFill>
                  <a:srgbClr val="00B050"/>
                </a:solidFill>
                <a:latin typeface="Times New Roman" panose="02020603050405020304" pitchFamily="18" charset="0"/>
                <a:cs typeface="Times New Roman" panose="02020603050405020304" pitchFamily="18" charset="0"/>
              </a:rPr>
              <a:t> </a:t>
            </a:r>
            <a:r>
              <a:rPr lang="ru-RU" dirty="0" err="1" smtClean="0">
                <a:solidFill>
                  <a:srgbClr val="00B050"/>
                </a:solidFill>
                <a:latin typeface="Times New Roman" panose="02020603050405020304" pitchFamily="18" charset="0"/>
                <a:cs typeface="Times New Roman" panose="02020603050405020304" pitchFamily="18" charset="0"/>
              </a:rPr>
              <a:t>сёзни</a:t>
            </a:r>
            <a:r>
              <a:rPr lang="ru-RU" dirty="0" smtClean="0">
                <a:solidFill>
                  <a:srgbClr val="00B050"/>
                </a:solidFill>
                <a:latin typeface="Times New Roman" panose="02020603050405020304" pitchFamily="18" charset="0"/>
                <a:cs typeface="Times New Roman" panose="02020603050405020304" pitchFamily="18" charset="0"/>
              </a:rPr>
              <a:t> тап</a:t>
            </a:r>
            <a:endParaRPr lang="ru-RU"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9632" y="1600200"/>
            <a:ext cx="7427168" cy="4525963"/>
          </a:xfrm>
        </p:spPr>
        <p:txBody>
          <a:bodyPr/>
          <a:lstStyle/>
          <a:p>
            <a:r>
              <a:rPr lang="ru-RU" sz="3600" dirty="0" smtClean="0">
                <a:latin typeface="Times New Roman" panose="02020603050405020304" pitchFamily="18" charset="0"/>
                <a:cs typeface="Times New Roman" panose="02020603050405020304" pitchFamily="18" charset="0"/>
              </a:rPr>
              <a:t>Тёшек - </a:t>
            </a:r>
            <a:r>
              <a:rPr lang="ru-RU" sz="3600" dirty="0" err="1" smtClean="0">
                <a:latin typeface="Times New Roman" panose="02020603050405020304" pitchFamily="18" charset="0"/>
                <a:cs typeface="Times New Roman" panose="02020603050405020304" pitchFamily="18" charset="0"/>
              </a:rPr>
              <a:t>ятмакъ</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чапмакъ</a:t>
            </a:r>
            <a:r>
              <a:rPr lang="ru-RU" sz="3600" dirty="0" smtClean="0">
                <a:latin typeface="Times New Roman" panose="02020603050405020304" pitchFamily="18" charset="0"/>
                <a:cs typeface="Times New Roman" panose="02020603050405020304" pitchFamily="18" charset="0"/>
              </a:rPr>
              <a:t> -…</a:t>
            </a:r>
          </a:p>
          <a:p>
            <a:r>
              <a:rPr lang="ru-RU" sz="3600" dirty="0" err="1" smtClean="0">
                <a:latin typeface="Times New Roman" panose="02020603050405020304" pitchFamily="18" charset="0"/>
                <a:cs typeface="Times New Roman" panose="02020603050405020304" pitchFamily="18" charset="0"/>
              </a:rPr>
              <a:t>Алма</a:t>
            </a:r>
            <a:r>
              <a:rPr lang="ru-RU" sz="3600" dirty="0" smtClean="0">
                <a:latin typeface="Times New Roman" panose="02020603050405020304" pitchFamily="18" charset="0"/>
                <a:cs typeface="Times New Roman" panose="02020603050405020304" pitchFamily="18" charset="0"/>
              </a:rPr>
              <a:t> – </a:t>
            </a:r>
            <a:r>
              <a:rPr lang="ru-RU" sz="3600" dirty="0" err="1" smtClean="0">
                <a:latin typeface="Times New Roman" panose="02020603050405020304" pitchFamily="18" charset="0"/>
                <a:cs typeface="Times New Roman" panose="02020603050405020304" pitchFamily="18" charset="0"/>
              </a:rPr>
              <a:t>мейва</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докъуз</a:t>
            </a:r>
            <a:r>
              <a:rPr lang="ru-RU" sz="3600" dirty="0" smtClean="0">
                <a:latin typeface="Times New Roman" panose="02020603050405020304" pitchFamily="18" charset="0"/>
                <a:cs typeface="Times New Roman" panose="02020603050405020304" pitchFamily="18" charset="0"/>
              </a:rPr>
              <a:t> - …</a:t>
            </a:r>
          </a:p>
          <a:p>
            <a:r>
              <a:rPr lang="ru-RU" sz="3600" dirty="0" err="1" smtClean="0">
                <a:latin typeface="Times New Roman" panose="02020603050405020304" pitchFamily="18" charset="0"/>
                <a:cs typeface="Times New Roman" panose="02020603050405020304" pitchFamily="18" charset="0"/>
              </a:rPr>
              <a:t>Инсан</a:t>
            </a:r>
            <a:r>
              <a:rPr lang="ru-RU" sz="3600" dirty="0" smtClean="0">
                <a:latin typeface="Times New Roman" panose="02020603050405020304" pitchFamily="18" charset="0"/>
                <a:cs typeface="Times New Roman" panose="02020603050405020304" pitchFamily="18" charset="0"/>
              </a:rPr>
              <a:t> – бала              </a:t>
            </a:r>
            <a:r>
              <a:rPr lang="ru-RU" sz="3600" dirty="0" err="1" smtClean="0">
                <a:latin typeface="Times New Roman" panose="02020603050405020304" pitchFamily="18" charset="0"/>
                <a:cs typeface="Times New Roman" panose="02020603050405020304" pitchFamily="18" charset="0"/>
              </a:rPr>
              <a:t>копек</a:t>
            </a:r>
            <a:r>
              <a:rPr lang="ru-RU" sz="3600" dirty="0" smtClean="0">
                <a:latin typeface="Times New Roman" panose="02020603050405020304" pitchFamily="18" charset="0"/>
                <a:cs typeface="Times New Roman" panose="02020603050405020304" pitchFamily="18" charset="0"/>
              </a:rPr>
              <a:t> - …</a:t>
            </a:r>
          </a:p>
          <a:p>
            <a:r>
              <a:rPr lang="ru-RU" sz="3600" dirty="0" err="1" smtClean="0">
                <a:latin typeface="Times New Roman" panose="02020603050405020304" pitchFamily="18" charset="0"/>
                <a:cs typeface="Times New Roman" panose="02020603050405020304" pitchFamily="18" charset="0"/>
              </a:rPr>
              <a:t>Торгъай</a:t>
            </a:r>
            <a:r>
              <a:rPr lang="ru-RU" sz="3600" dirty="0" smtClean="0">
                <a:latin typeface="Times New Roman" panose="02020603050405020304" pitchFamily="18" charset="0"/>
                <a:cs typeface="Times New Roman" panose="02020603050405020304" pitchFamily="18" charset="0"/>
              </a:rPr>
              <a:t> – </a:t>
            </a:r>
            <a:r>
              <a:rPr lang="ru-RU" sz="3600" dirty="0" err="1" smtClean="0">
                <a:latin typeface="Times New Roman" panose="02020603050405020304" pitchFamily="18" charset="0"/>
                <a:cs typeface="Times New Roman" panose="02020603050405020304" pitchFamily="18" charset="0"/>
              </a:rPr>
              <a:t>къуш</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мектеп</a:t>
            </a:r>
            <a:r>
              <a:rPr lang="ru-RU" sz="3600" dirty="0" smtClean="0">
                <a:latin typeface="Times New Roman" panose="02020603050405020304" pitchFamily="18" charset="0"/>
                <a:cs typeface="Times New Roman" panose="02020603050405020304" pitchFamily="18" charset="0"/>
              </a:rPr>
              <a:t> - …</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651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err="1" smtClean="0">
                <a:solidFill>
                  <a:srgbClr val="C00000"/>
                </a:solidFill>
                <a:latin typeface="Times New Roman" panose="02020603050405020304" pitchFamily="18" charset="0"/>
                <a:cs typeface="Times New Roman" panose="02020603050405020304" pitchFamily="18" charset="0"/>
              </a:rPr>
              <a:t>Нетидже</a:t>
            </a:r>
            <a:r>
              <a:rPr lang="ru-RU" dirty="0" smtClean="0">
                <a:solidFill>
                  <a:srgbClr val="C00000"/>
                </a:solidFill>
                <a:latin typeface="Times New Roman" panose="02020603050405020304" pitchFamily="18" charset="0"/>
                <a:cs typeface="Times New Roman" panose="02020603050405020304" pitchFamily="18" charset="0"/>
              </a:rPr>
              <a:t> </a:t>
            </a:r>
            <a:r>
              <a:rPr lang="ru-RU" dirty="0" err="1" smtClean="0">
                <a:solidFill>
                  <a:srgbClr val="C00000"/>
                </a:solidFill>
                <a:latin typeface="Times New Roman" panose="02020603050405020304" pitchFamily="18" charset="0"/>
                <a:cs typeface="Times New Roman" panose="02020603050405020304" pitchFamily="18" charset="0"/>
              </a:rPr>
              <a:t>чыкъарайыкъ</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75656" y="1600200"/>
            <a:ext cx="7211144" cy="4525963"/>
          </a:xfrm>
        </p:spPr>
        <p:txBody>
          <a:bodyPr>
            <a:normAutofit/>
          </a:bodyPr>
          <a:lstStyle/>
          <a:p>
            <a:pPr marL="0" indent="0">
              <a:buNone/>
            </a:pPr>
            <a:r>
              <a:rPr lang="ru-RU" sz="3600" b="1" i="1" dirty="0" err="1" smtClean="0">
                <a:solidFill>
                  <a:srgbClr val="7030A0"/>
                </a:solidFill>
                <a:latin typeface="Times New Roman" panose="02020603050405020304" pitchFamily="18" charset="0"/>
                <a:cs typeface="Times New Roman" panose="02020603050405020304" pitchFamily="18" charset="0"/>
              </a:rPr>
              <a:t>Балаларны</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догъру</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фикир</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этмеге</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огретмеге</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мумкюн</a:t>
            </a:r>
            <a:r>
              <a:rPr lang="ru-RU" sz="3600" b="1" i="1" dirty="0" smtClean="0">
                <a:solidFill>
                  <a:srgbClr val="7030A0"/>
                </a:solidFill>
                <a:latin typeface="Times New Roman" panose="02020603050405020304" pitchFamily="18" charset="0"/>
                <a:cs typeface="Times New Roman" panose="02020603050405020304" pitchFamily="18" charset="0"/>
              </a:rPr>
              <a:t> эм де </a:t>
            </a:r>
            <a:r>
              <a:rPr lang="ru-RU" sz="3600" b="1" i="1" dirty="0" err="1" smtClean="0">
                <a:solidFill>
                  <a:srgbClr val="7030A0"/>
                </a:solidFill>
                <a:latin typeface="Times New Roman" panose="02020603050405020304" pitchFamily="18" charset="0"/>
                <a:cs typeface="Times New Roman" panose="02020603050405020304" pitchFamily="18" charset="0"/>
              </a:rPr>
              <a:t>керек</a:t>
            </a:r>
            <a:r>
              <a:rPr lang="ru-RU" sz="3600" b="1" i="1" dirty="0" smtClean="0">
                <a:solidFill>
                  <a:srgbClr val="7030A0"/>
                </a:solidFill>
                <a:latin typeface="Times New Roman" panose="02020603050405020304" pitchFamily="18" charset="0"/>
                <a:cs typeface="Times New Roman" panose="02020603050405020304" pitchFamily="18" charset="0"/>
              </a:rPr>
              <a:t>.</a:t>
            </a:r>
          </a:p>
          <a:p>
            <a:pPr marL="0" indent="0">
              <a:buNone/>
            </a:pP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Балаларгъа</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фикир</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этюви</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огренмектен</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меракълыджа</a:t>
            </a:r>
            <a:r>
              <a:rPr lang="ru-RU" sz="3600" b="1" i="1" dirty="0" smtClean="0">
                <a:solidFill>
                  <a:srgbClr val="7030A0"/>
                </a:solidFill>
                <a:latin typeface="Times New Roman" panose="02020603050405020304" pitchFamily="18" charset="0"/>
                <a:cs typeface="Times New Roman" panose="02020603050405020304" pitchFamily="18" charset="0"/>
              </a:rPr>
              <a:t> </a:t>
            </a:r>
            <a:r>
              <a:rPr lang="ru-RU" sz="3600" b="1" i="1" dirty="0" err="1" smtClean="0">
                <a:solidFill>
                  <a:srgbClr val="7030A0"/>
                </a:solidFill>
                <a:latin typeface="Times New Roman" panose="02020603050405020304" pitchFamily="18" charset="0"/>
                <a:cs typeface="Times New Roman" panose="02020603050405020304" pitchFamily="18" charset="0"/>
              </a:rPr>
              <a:t>келе</a:t>
            </a:r>
            <a:r>
              <a:rPr lang="ru-RU" sz="3600" b="1" i="1" dirty="0" smtClean="0">
                <a:solidFill>
                  <a:srgbClr val="7030A0"/>
                </a:solidFill>
                <a:latin typeface="Times New Roman" panose="02020603050405020304" pitchFamily="18" charset="0"/>
                <a:cs typeface="Times New Roman" panose="02020603050405020304" pitchFamily="18" charset="0"/>
              </a:rPr>
              <a:t>.</a:t>
            </a:r>
            <a:endParaRPr lang="ru-RU" sz="36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03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02" y="0"/>
            <a:ext cx="92018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331640" y="274638"/>
            <a:ext cx="7355160" cy="5746650"/>
          </a:xfrm>
        </p:spPr>
        <p:txBody>
          <a:bodyPr>
            <a:normAutofit/>
          </a:bodyPr>
          <a:lstStyle/>
          <a:p>
            <a:pPr algn="l"/>
            <a:r>
              <a:rPr lang="ru-RU" sz="2400" i="1" dirty="0" smtClean="0"/>
              <a:t>      </a:t>
            </a:r>
            <a:r>
              <a:rPr lang="ru-RU" sz="2400" i="1" dirty="0" err="1" smtClean="0">
                <a:latin typeface="Times New Roman" panose="02020603050405020304" pitchFamily="18" charset="0"/>
                <a:cs typeface="Times New Roman" panose="02020603050405020304" pitchFamily="18" charset="0"/>
              </a:rPr>
              <a:t>Оджанынъ</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ярдымынен</a:t>
            </a:r>
            <a:r>
              <a:rPr lang="ru-RU" sz="2400" i="1" dirty="0" smtClean="0">
                <a:latin typeface="Times New Roman" panose="02020603050405020304" pitchFamily="18" charset="0"/>
                <a:cs typeface="Times New Roman" panose="02020603050405020304" pitchFamily="18" charset="0"/>
              </a:rPr>
              <a:t> бала </a:t>
            </a:r>
            <a:r>
              <a:rPr lang="ru-RU" sz="2400" i="1" dirty="0" err="1" smtClean="0">
                <a:latin typeface="Times New Roman" panose="02020603050405020304" pitchFamily="18" charset="0"/>
                <a:cs typeface="Times New Roman" panose="02020603050405020304" pitchFamily="18" charset="0"/>
              </a:rPr>
              <a:t>фикир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этмеге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энъ</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муимини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бельгилемеге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вакъианы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чешит</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нокътаи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назарларны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талиль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этмеге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оларны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къыясламагъа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суаллер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бермеге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ве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мустакъиль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алда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оларгъа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джевап</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тапмагъа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огренмек</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керек</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Мустакъиль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алда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фикир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этюв</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къабилиетсиз</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баланынъ</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интеллектуаль</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инкишафы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олмаз</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деп</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саям</a:t>
            </a:r>
            <a:r>
              <a:rPr lang="ru-RU" sz="2400" i="1" dirty="0" smtClean="0">
                <a:latin typeface="Times New Roman" panose="02020603050405020304" pitchFamily="18" charset="0"/>
                <a:cs typeface="Times New Roman" panose="02020603050405020304" pitchFamily="18" charset="0"/>
              </a:rPr>
              <a:t>.</a:t>
            </a:r>
            <a:br>
              <a:rPr lang="ru-RU" sz="2400" i="1" dirty="0" smtClean="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
            </a:r>
            <a:br>
              <a:rPr lang="ru-RU" sz="2400" i="1" dirty="0">
                <a:latin typeface="Times New Roman" panose="02020603050405020304" pitchFamily="18" charset="0"/>
                <a:cs typeface="Times New Roman" panose="02020603050405020304" pitchFamily="18" charset="0"/>
              </a:rPr>
            </a:b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Азыр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нетидже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файдалы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дегиль</a:t>
            </a:r>
            <a:r>
              <a:rPr lang="ru-RU" sz="2400" i="1" dirty="0" smtClean="0">
                <a:latin typeface="Times New Roman" panose="02020603050405020304" pitchFamily="18" charset="0"/>
                <a:cs typeface="Times New Roman" panose="02020603050405020304" pitchFamily="18" charset="0"/>
              </a:rPr>
              <a:t> де, </a:t>
            </a:r>
            <a:r>
              <a:rPr lang="ru-RU" sz="2400" i="1" dirty="0" err="1" smtClean="0">
                <a:latin typeface="Times New Roman" panose="02020603050405020304" pitchFamily="18" charset="0"/>
                <a:cs typeface="Times New Roman" panose="02020603050405020304" pitchFamily="18" charset="0"/>
              </a:rPr>
              <a:t>меселелерни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чезюв</a:t>
            </a:r>
            <a:r>
              <a:rPr lang="ru-RU" sz="2400" i="1" dirty="0" smtClean="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озь</a:t>
            </a:r>
            <a:r>
              <a:rPr lang="ru-RU" sz="2400" i="1" dirty="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фикирлеринен</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пайлашув</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хаталарны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бельгилев</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чешит</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гъаелерни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къыяслав</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янъы</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бельгилер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менимсев</a:t>
            </a:r>
            <a:r>
              <a:rPr lang="ru-RU" sz="2400" i="1" dirty="0" smtClean="0">
                <a:latin typeface="Times New Roman" panose="02020603050405020304" pitchFamily="18" charset="0"/>
                <a:cs typeface="Times New Roman" panose="02020603050405020304" pitchFamily="18" charset="0"/>
              </a:rPr>
              <a:t> – </a:t>
            </a:r>
            <a:r>
              <a:rPr lang="ru-RU" sz="2400" i="1" dirty="0" err="1" smtClean="0">
                <a:latin typeface="Times New Roman" panose="02020603050405020304" pitchFamily="18" charset="0"/>
                <a:cs typeface="Times New Roman" panose="02020603050405020304" pitchFamily="18" charset="0"/>
              </a:rPr>
              <a:t>булар</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энъ</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сонъунда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шахсий</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гъалебелерге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мунасип</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олмагъа</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зеинлерини</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инкишаф</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этмеге</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алып</a:t>
            </a:r>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барувыдыр</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98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259632" y="274638"/>
            <a:ext cx="7884368" cy="2002234"/>
          </a:xfrm>
        </p:spPr>
        <p:txBody>
          <a:bodyPr>
            <a:noAutofit/>
          </a:bodyPr>
          <a:lstStyle/>
          <a:p>
            <a:pPr algn="l"/>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i="1" dirty="0" err="1" smtClean="0">
                <a:latin typeface="Times New Roman" panose="02020603050405020304" pitchFamily="18" charset="0"/>
                <a:cs typeface="Times New Roman" panose="02020603050405020304" pitchFamily="18" charset="0"/>
              </a:rPr>
              <a:t>Мевзу</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боюнджа</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къоюлгъан</a:t>
            </a:r>
            <a:r>
              <a:rPr lang="ru-RU" sz="2800" i="1" dirty="0" smtClean="0">
                <a:latin typeface="Times New Roman" panose="02020603050405020304" pitchFamily="18" charset="0"/>
                <a:cs typeface="Times New Roman" panose="02020603050405020304" pitchFamily="18" charset="0"/>
              </a:rPr>
              <a:t> </a:t>
            </a:r>
            <a:r>
              <a:rPr lang="ru-RU" sz="2800" i="1" dirty="0" err="1" smtClean="0">
                <a:solidFill>
                  <a:srgbClr val="FF0000"/>
                </a:solidFill>
                <a:latin typeface="Times New Roman" panose="02020603050405020304" pitchFamily="18" charset="0"/>
                <a:cs typeface="Times New Roman" panose="02020603050405020304" pitchFamily="18" charset="0"/>
              </a:rPr>
              <a:t>макъсатлар</a:t>
            </a:r>
            <a:r>
              <a:rPr lang="ru-RU" sz="2800" i="1" dirty="0" smtClean="0">
                <a:solidFill>
                  <a:srgbClr val="FF0000"/>
                </a:solidFill>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талебелернинъ</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бильги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арттырыджы</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фаалиетини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зияделештирмек</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балаларда</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мустакъиллик</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ве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фааллик</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шахсиет</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чизги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хусусиетлерни</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тербиелемек</a:t>
            </a:r>
            <a:r>
              <a:rPr lang="ru-RU" sz="2800" i="1" dirty="0" smtClean="0">
                <a:latin typeface="Times New Roman" panose="02020603050405020304" pitchFamily="18" charset="0"/>
                <a:cs typeface="Times New Roman" panose="02020603050405020304" pitchFamily="18" charset="0"/>
              </a:rPr>
              <a:t> , </a:t>
            </a:r>
            <a:r>
              <a:rPr lang="ru-RU" sz="2800" i="1" dirty="0" err="1" smtClean="0">
                <a:latin typeface="Times New Roman" panose="02020603050405020304" pitchFamily="18" charset="0"/>
                <a:cs typeface="Times New Roman" panose="02020603050405020304" pitchFamily="18" charset="0"/>
              </a:rPr>
              <a:t>эмекке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ынтылувны</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шекиллендирмек</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къыйынлыкъларны</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исрарлыкънен</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чезмеге</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огретмек</a:t>
            </a:r>
            <a:r>
              <a:rPr lang="ru-RU" sz="2800" i="1" dirty="0" smtClean="0">
                <a:latin typeface="Times New Roman" panose="02020603050405020304" pitchFamily="18" charset="0"/>
                <a:cs typeface="Times New Roman" panose="02020603050405020304" pitchFamily="18" charset="0"/>
              </a:rPr>
              <a:t> </a:t>
            </a:r>
            <a:r>
              <a:rPr lang="ru-RU" sz="2800" i="1" dirty="0" err="1" smtClean="0">
                <a:latin typeface="Times New Roman" panose="02020603050405020304" pitchFamily="18" charset="0"/>
                <a:cs typeface="Times New Roman" panose="02020603050405020304" pitchFamily="18" charset="0"/>
              </a:rPr>
              <a:t>керек</a:t>
            </a:r>
            <a:r>
              <a:rPr lang="ru-RU" sz="2800" i="1" dirty="0" smtClean="0">
                <a:latin typeface="Times New Roman" panose="02020603050405020304" pitchFamily="18" charset="0"/>
                <a:cs typeface="Times New Roman" panose="02020603050405020304" pitchFamily="18" charset="0"/>
              </a:rPr>
              <a:t>.</a:t>
            </a:r>
            <a:endParaRPr lang="ru-RU" sz="2800" i="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59632" y="3429000"/>
            <a:ext cx="7427168" cy="3240360"/>
          </a:xfrm>
        </p:spPr>
        <p:txBody>
          <a:bodyPr>
            <a:normAutofit/>
          </a:bodyPr>
          <a:lstStyle/>
          <a:p>
            <a:r>
              <a:rPr lang="ru-RU" sz="2800" dirty="0" err="1" smtClean="0">
                <a:latin typeface="Times New Roman" panose="02020603050405020304" pitchFamily="18" charset="0"/>
                <a:cs typeface="Times New Roman" panose="02020603050405020304" pitchFamily="18" charset="0"/>
              </a:rPr>
              <a:t>Эсас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меселе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мантыкъий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фикир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этювни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инкишаф</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этмек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балалар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озьлери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нетидже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чыкъармагъа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мантыкъ</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алда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багълы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джумлелер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тизмеге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озь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фикирлерини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умумийлештирмеге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сонунъда</a:t>
            </a:r>
            <a:r>
              <a:rPr lang="ru-RU" sz="2800" dirty="0" smtClean="0">
                <a:latin typeface="Times New Roman" panose="02020603050405020304" pitchFamily="18" charset="0"/>
                <a:cs typeface="Times New Roman" panose="02020603050405020304" pitchFamily="18" charset="0"/>
              </a:rPr>
              <a:t> да </a:t>
            </a:r>
            <a:r>
              <a:rPr lang="ru-RU" sz="2800" dirty="0" err="1" smtClean="0">
                <a:latin typeface="Times New Roman" panose="02020603050405020304" pitchFamily="18" charset="0"/>
                <a:cs typeface="Times New Roman" panose="02020603050405020304" pitchFamily="18" charset="0"/>
              </a:rPr>
              <a:t>мустакъиль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шекильде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янъы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бильгилерге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саип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олмагъа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огренелер</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552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0"/>
            <a:ext cx="8229600" cy="1417638"/>
          </a:xfrm>
        </p:spPr>
        <p:txBody>
          <a:bodyPr/>
          <a:lstStyle/>
          <a:p>
            <a:r>
              <a:rPr lang="ru-RU" dirty="0" err="1" smtClean="0">
                <a:solidFill>
                  <a:srgbClr val="006600"/>
                </a:solidFill>
                <a:latin typeface="Times New Roman" panose="02020603050405020304" pitchFamily="18" charset="0"/>
                <a:cs typeface="Times New Roman" panose="02020603050405020304" pitchFamily="18" charset="0"/>
              </a:rPr>
              <a:t>Эсас</a:t>
            </a:r>
            <a:r>
              <a:rPr lang="ru-RU" dirty="0" smtClean="0">
                <a:solidFill>
                  <a:srgbClr val="006600"/>
                </a:solidFill>
                <a:latin typeface="Times New Roman" panose="02020603050405020304" pitchFamily="18" charset="0"/>
                <a:cs typeface="Times New Roman" panose="02020603050405020304" pitchFamily="18" charset="0"/>
              </a:rPr>
              <a:t> </a:t>
            </a:r>
            <a:r>
              <a:rPr lang="ru-RU" dirty="0" err="1" smtClean="0">
                <a:solidFill>
                  <a:srgbClr val="006600"/>
                </a:solidFill>
                <a:latin typeface="Times New Roman" panose="02020603050405020304" pitchFamily="18" charset="0"/>
                <a:cs typeface="Times New Roman" panose="02020603050405020304" pitchFamily="18" charset="0"/>
              </a:rPr>
              <a:t>гъае</a:t>
            </a:r>
            <a:endParaRPr lang="ru-RU" dirty="0">
              <a:solidFill>
                <a:srgbClr val="0066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600200"/>
            <a:ext cx="7571184" cy="4525963"/>
          </a:xfrm>
        </p:spPr>
        <p:txBody>
          <a:bodyPr>
            <a:normAutofit/>
          </a:bodyPr>
          <a:lstStyle/>
          <a:p>
            <a:r>
              <a:rPr lang="ru-RU" sz="3600" dirty="0" err="1" smtClean="0">
                <a:latin typeface="Times New Roman" panose="02020603050405020304" pitchFamily="18" charset="0"/>
                <a:cs typeface="Times New Roman" panose="02020603050405020304" pitchFamily="18" charset="0"/>
              </a:rPr>
              <a:t>Окъув</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джерьянынынъ</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фааль</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янашмасы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янъы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бильгилер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азыр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алда</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берильмегенинен</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багълы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Балалар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оларны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мустакъиль</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алда</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араштырма</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нетиджесинде</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озьлери</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ачалар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Олар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кичкене</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алимлер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олып</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янъы</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ачмалар</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япалар</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055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1187624" y="260649"/>
            <a:ext cx="7776864" cy="1584175"/>
          </a:xfrm>
        </p:spPr>
        <p:txBody>
          <a:bodyPr>
            <a:noAutofit/>
          </a:bodyPr>
          <a:lstStyle/>
          <a:p>
            <a:pPr algn="l"/>
            <a:r>
              <a:rPr lang="ru-RU" sz="2400" dirty="0" err="1" smtClean="0">
                <a:latin typeface="Times New Roman" panose="02020603050405020304" pitchFamily="18" charset="0"/>
                <a:cs typeface="Times New Roman" panose="02020603050405020304" pitchFamily="18" charset="0"/>
              </a:rPr>
              <a:t>Башлангъыч</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мектеп</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оджаларынынъ</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огюнде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окъутув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стандартларнынъ</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янъы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макъсатлары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пейда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олдылар</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балалар</a:t>
            </a:r>
            <a:r>
              <a:rPr lang="ru-RU" sz="2400" dirty="0" smtClean="0">
                <a:latin typeface="Times New Roman" panose="02020603050405020304" pitchFamily="18" charset="0"/>
                <a:cs typeface="Times New Roman" panose="02020603050405020304" pitchFamily="18" charset="0"/>
              </a:rPr>
              <a:t> тек </a:t>
            </a:r>
            <a:r>
              <a:rPr lang="ru-RU" sz="2400" dirty="0" err="1" smtClean="0">
                <a:latin typeface="Times New Roman" panose="02020603050405020304" pitchFamily="18" charset="0"/>
                <a:cs typeface="Times New Roman" panose="02020603050405020304" pitchFamily="18" charset="0"/>
              </a:rPr>
              <a:t>окъумагъа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саймагъа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язмагъа</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дегиль</a:t>
            </a:r>
            <a:r>
              <a:rPr lang="ru-RU" sz="2400" dirty="0" smtClean="0">
                <a:latin typeface="Times New Roman" panose="02020603050405020304" pitchFamily="18" charset="0"/>
                <a:cs typeface="Times New Roman" panose="02020603050405020304" pitchFamily="18" charset="0"/>
              </a:rPr>
              <a:t> де, </a:t>
            </a:r>
            <a:r>
              <a:rPr lang="ru-RU" sz="2400" dirty="0" err="1" smtClean="0">
                <a:latin typeface="Times New Roman" panose="02020603050405020304" pitchFamily="18" charset="0"/>
                <a:cs typeface="Times New Roman" panose="02020603050405020304" pitchFamily="18" charset="0"/>
              </a:rPr>
              <a:t>даа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эки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янъы</a:t>
            </a:r>
            <a:r>
              <a:rPr lang="ru-RU" sz="2400" dirty="0" smtClean="0">
                <a:latin typeface="Times New Roman" panose="02020603050405020304" pitchFamily="18" charset="0"/>
                <a:cs typeface="Times New Roman" panose="02020603050405020304" pitchFamily="18" charset="0"/>
              </a:rPr>
              <a:t> группа </a:t>
            </a:r>
            <a:r>
              <a:rPr lang="ru-RU" sz="2400" dirty="0" err="1" smtClean="0">
                <a:latin typeface="Times New Roman" panose="02020603050405020304" pitchFamily="18" charset="0"/>
                <a:cs typeface="Times New Roman" panose="02020603050405020304" pitchFamily="18" charset="0"/>
              </a:rPr>
              <a:t>бильгилерине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огретмеге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кереклер</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43608" y="2132856"/>
            <a:ext cx="7920880" cy="4032448"/>
          </a:xfrm>
        </p:spPr>
        <p:txBody>
          <a:bodyPr>
            <a:normAutofit lnSpcReduction="10000"/>
          </a:bodyPr>
          <a:lstStyle/>
          <a:p>
            <a:pPr marL="342900" indent="-342900" algn="l">
              <a:buFontTx/>
              <a:buChar char="-"/>
            </a:pP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Биринджиден</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бу</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универсаль</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окъув</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арекетлери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окъумагъа</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огреткенини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бильдире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иджадий</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меселелернинъ</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чезмесини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беджермек</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араштырма</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беджерюви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малюматнынъ</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талили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ве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анлатувы</a:t>
            </a:r>
            <a:r>
              <a:rPr lang="ru-RU" sz="2400" dirty="0" smtClean="0">
                <a:solidFill>
                  <a:srgbClr val="0070C0"/>
                </a:solidFill>
                <a:latin typeface="Times New Roman" panose="02020603050405020304" pitchFamily="18" charset="0"/>
                <a:cs typeface="Times New Roman" panose="02020603050405020304" pitchFamily="18" charset="0"/>
              </a:rPr>
              <a:t>.</a:t>
            </a:r>
          </a:p>
          <a:p>
            <a:pPr marL="342900" indent="-342900" algn="l">
              <a:buFontTx/>
              <a:buChar char="-"/>
            </a:pP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Экинджиден</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балаларны</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окъумагъа</a:t>
            </a:r>
            <a:r>
              <a:rPr lang="ru-RU" sz="2400" dirty="0" smtClean="0">
                <a:solidFill>
                  <a:srgbClr val="0070C0"/>
                </a:solidFill>
                <a:latin typeface="Times New Roman" panose="02020603050405020304" pitchFamily="18" charset="0"/>
                <a:cs typeface="Times New Roman" panose="02020603050405020304" pitchFamily="18" charset="0"/>
              </a:rPr>
              <a:t> , </a:t>
            </a:r>
            <a:r>
              <a:rPr lang="ru-RU" sz="2400" dirty="0" err="1" smtClean="0">
                <a:solidFill>
                  <a:srgbClr val="0070C0"/>
                </a:solidFill>
                <a:latin typeface="Times New Roman" panose="02020603050405020304" pitchFamily="18" charset="0"/>
                <a:cs typeface="Times New Roman" panose="02020603050405020304" pitchFamily="18" charset="0"/>
              </a:rPr>
              <a:t>озь</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бильгилерини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инкишаф</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эттирмеге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озь</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озюни</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билювге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шекиллендирмеге</a:t>
            </a:r>
            <a:r>
              <a:rPr lang="ru-RU" sz="2400" dirty="0" smtClean="0">
                <a:solidFill>
                  <a:srgbClr val="0070C0"/>
                </a:solidFill>
                <a:latin typeface="Times New Roman" panose="02020603050405020304" pitchFamily="18" charset="0"/>
                <a:cs typeface="Times New Roman" panose="02020603050405020304" pitchFamily="18" charset="0"/>
              </a:rPr>
              <a:t> </a:t>
            </a:r>
            <a:r>
              <a:rPr lang="ru-RU" sz="2400" dirty="0" err="1" smtClean="0">
                <a:solidFill>
                  <a:srgbClr val="0070C0"/>
                </a:solidFill>
                <a:latin typeface="Times New Roman" panose="02020603050405020304" pitchFamily="18" charset="0"/>
                <a:cs typeface="Times New Roman" panose="02020603050405020304" pitchFamily="18" charset="0"/>
              </a:rPr>
              <a:t>керек</a:t>
            </a:r>
            <a:r>
              <a:rPr lang="ru-RU" sz="2400" dirty="0" smtClean="0">
                <a:solidFill>
                  <a:srgbClr val="0070C0"/>
                </a:solidFill>
                <a:latin typeface="Times New Roman" panose="02020603050405020304" pitchFamily="18" charset="0"/>
                <a:cs typeface="Times New Roman" panose="02020603050405020304" pitchFamily="18" charset="0"/>
              </a:rPr>
              <a:t>.</a:t>
            </a:r>
          </a:p>
          <a:p>
            <a:pPr algn="l"/>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Башлангъыч</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мектепте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балалар</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энди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мантыкъ</a:t>
            </a:r>
            <a:r>
              <a:rPr lang="ru-RU" sz="2400" dirty="0" smtClean="0">
                <a:solidFill>
                  <a:schemeClr val="tx1"/>
                </a:solidFill>
                <a:latin typeface="Times New Roman" panose="02020603050405020304" pitchFamily="18" charset="0"/>
                <a:cs typeface="Times New Roman" panose="02020603050405020304" pitchFamily="18" charset="0"/>
              </a:rPr>
              <a:t>   </a:t>
            </a:r>
          </a:p>
          <a:p>
            <a:pPr algn="l"/>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арекетлерининъ</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элементлерини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тенъештирюв</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тасниф</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умумийлештирюв</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талиль</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этмеге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ве</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дигерлерини</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бильмек</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кереклер</a:t>
            </a:r>
            <a:r>
              <a:rPr lang="ru-RU"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615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187624" y="274638"/>
            <a:ext cx="7499176" cy="778098"/>
          </a:xfrm>
        </p:spPr>
        <p:txBody>
          <a:bodyPr>
            <a:normAutofit fontScale="90000"/>
          </a:bodyPr>
          <a:lstStyle/>
          <a:p>
            <a:r>
              <a:rPr lang="ru-RU" sz="3600" dirty="0" smtClean="0">
                <a:solidFill>
                  <a:srgbClr val="33CC33"/>
                </a:solidFill>
                <a:latin typeface="Times New Roman" panose="02020603050405020304" pitchFamily="18" charset="0"/>
                <a:cs typeface="Times New Roman" panose="02020603050405020304" pitchFamily="18" charset="0"/>
              </a:rPr>
              <a:t>Логик </a:t>
            </a:r>
            <a:r>
              <a:rPr lang="ru-RU" sz="3600" dirty="0" err="1" smtClean="0">
                <a:solidFill>
                  <a:srgbClr val="33CC33"/>
                </a:solidFill>
                <a:latin typeface="Times New Roman" panose="02020603050405020304" pitchFamily="18" charset="0"/>
                <a:cs typeface="Times New Roman" panose="02020603050405020304" pitchFamily="18" charset="0"/>
              </a:rPr>
              <a:t>универсаль</a:t>
            </a:r>
            <a:r>
              <a:rPr lang="ru-RU" sz="3600" dirty="0" smtClean="0">
                <a:solidFill>
                  <a:srgbClr val="33CC33"/>
                </a:solidFill>
                <a:latin typeface="Times New Roman" panose="02020603050405020304" pitchFamily="18" charset="0"/>
                <a:cs typeface="Times New Roman" panose="02020603050405020304" pitchFamily="18" charset="0"/>
              </a:rPr>
              <a:t> </a:t>
            </a:r>
            <a:r>
              <a:rPr lang="ru-RU" sz="3600" dirty="0" err="1" smtClean="0">
                <a:solidFill>
                  <a:srgbClr val="33CC33"/>
                </a:solidFill>
                <a:latin typeface="Times New Roman" panose="02020603050405020304" pitchFamily="18" charset="0"/>
                <a:cs typeface="Times New Roman" panose="02020603050405020304" pitchFamily="18" charset="0"/>
              </a:rPr>
              <a:t>арекетлери</a:t>
            </a:r>
            <a:r>
              <a:rPr lang="ru-RU" sz="3600" dirty="0" smtClean="0">
                <a:solidFill>
                  <a:srgbClr val="33CC33"/>
                </a:solidFill>
                <a:latin typeface="Times New Roman" panose="02020603050405020304" pitchFamily="18" charset="0"/>
                <a:cs typeface="Times New Roman" panose="02020603050405020304" pitchFamily="18" charset="0"/>
              </a:rPr>
              <a:t> </a:t>
            </a:r>
            <a:r>
              <a:rPr lang="ru-RU" sz="3600" dirty="0" err="1" smtClean="0">
                <a:solidFill>
                  <a:srgbClr val="33CC33"/>
                </a:solidFill>
                <a:latin typeface="Times New Roman" panose="02020603050405020304" pitchFamily="18" charset="0"/>
                <a:cs typeface="Times New Roman" panose="02020603050405020304" pitchFamily="18" charset="0"/>
              </a:rPr>
              <a:t>булардыр</a:t>
            </a:r>
            <a:r>
              <a:rPr lang="ru-RU" sz="3600" dirty="0" smtClean="0">
                <a:solidFill>
                  <a:srgbClr val="33CC33"/>
                </a:solidFill>
                <a:latin typeface="Times New Roman" panose="02020603050405020304" pitchFamily="18" charset="0"/>
                <a:cs typeface="Times New Roman" panose="02020603050405020304" pitchFamily="18" charset="0"/>
              </a:rPr>
              <a:t>:</a:t>
            </a:r>
            <a:endParaRPr lang="ru-RU" sz="3600" dirty="0">
              <a:solidFill>
                <a:srgbClr val="33CC33"/>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980728"/>
            <a:ext cx="7931224" cy="5145435"/>
          </a:xfrm>
        </p:spPr>
        <p:txBody>
          <a:bodyPr>
            <a:normAutofit/>
          </a:bodyPr>
          <a:lstStyle/>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6">
                    <a:lumMod val="75000"/>
                  </a:schemeClr>
                </a:solidFill>
                <a:latin typeface="Times New Roman" panose="02020603050405020304" pitchFamily="18" charset="0"/>
                <a:cs typeface="Times New Roman" panose="02020603050405020304" pitchFamily="18" charset="0"/>
              </a:rPr>
              <a:t>о</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бъектлернинъ</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алеметлерини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бельгилев</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макъсадынынъ</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анализи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муим</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муим</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олмагъан</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синтез,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айры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парчаларны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бир</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бутюнге</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топлавы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мустакъиль</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алда</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етишмеген</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компонентлерни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къошувы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тенъештирме</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ичюн</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критерийлерни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ве</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эсасларны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сайламасы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объектлерни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тасниф</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этюви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анъламаларына</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якъынлаштырувы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себебий-нетидже</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багъларыны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бельгилемек</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фикир</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этмек</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муаляаза</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мантыкъ</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алда</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фикир</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къурмакъ</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исбат</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этмек</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a:t>
            </a:r>
          </a:p>
          <a:p>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гипотеза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чыкъарувы</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ве</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делиль</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r>
              <a:rPr lang="ru-RU" sz="2400" dirty="0" err="1" smtClean="0">
                <a:solidFill>
                  <a:schemeClr val="accent6">
                    <a:lumMod val="75000"/>
                  </a:schemeClr>
                </a:solidFill>
                <a:latin typeface="Times New Roman" panose="02020603050405020304" pitchFamily="18" charset="0"/>
                <a:cs typeface="Times New Roman" panose="02020603050405020304" pitchFamily="18" charset="0"/>
              </a:rPr>
              <a:t>этюви</a:t>
            </a:r>
            <a:r>
              <a:rPr lang="ru-RU" sz="2400" dirty="0" smtClean="0">
                <a:solidFill>
                  <a:schemeClr val="accent6">
                    <a:lumMod val="75000"/>
                  </a:schemeClr>
                </a:solidFill>
                <a:latin typeface="Times New Roman" panose="02020603050405020304" pitchFamily="18" charset="0"/>
                <a:cs typeface="Times New Roman" panose="02020603050405020304" pitchFamily="18" charset="0"/>
              </a:rPr>
              <a:t>. </a:t>
            </a:r>
          </a:p>
          <a:p>
            <a:endParaRPr lang="ru-RU" sz="2400" dirty="0"/>
          </a:p>
        </p:txBody>
      </p:sp>
    </p:spTree>
    <p:extLst>
      <p:ext uri="{BB962C8B-B14F-4D97-AF65-F5344CB8AC3E}">
        <p14:creationId xmlns:p14="http://schemas.microsoft.com/office/powerpoint/2010/main" val="3811643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70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83" y="-8415"/>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403648" y="274638"/>
            <a:ext cx="7283152" cy="5962674"/>
          </a:xfrm>
        </p:spPr>
        <p:txBody>
          <a:bodyPr>
            <a:noAutofit/>
          </a:bodyPr>
          <a:lstStyle/>
          <a:p>
            <a:pPr algn="l"/>
            <a:r>
              <a:rPr lang="ru-RU" sz="2800" b="1" i="1" dirty="0" err="1" smtClean="0">
                <a:solidFill>
                  <a:srgbClr val="7030A0"/>
                </a:solidFill>
                <a:latin typeface="Times New Roman" panose="02020603050405020304" pitchFamily="18" charset="0"/>
                <a:cs typeface="Times New Roman" panose="02020603050405020304" pitchFamily="18" charset="0"/>
              </a:rPr>
              <a:t>Башлангъыч</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сыныф</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талебелернинъ</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мантыкъий</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фикир</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этювини</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инкишаф</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эттирмек</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ичюн</a:t>
            </a:r>
            <a:r>
              <a:rPr lang="ru-RU" sz="2800" b="1" i="1" dirty="0" smtClean="0">
                <a:solidFill>
                  <a:srgbClr val="7030A0"/>
                </a:solidFill>
                <a:latin typeface="Times New Roman" panose="02020603050405020304" pitchFamily="18" charset="0"/>
                <a:cs typeface="Times New Roman" panose="02020603050405020304" pitchFamily="18" charset="0"/>
              </a:rPr>
              <a:t> </a:t>
            </a:r>
            <a:r>
              <a:rPr lang="ru-RU" sz="2800" b="1" i="1" dirty="0" err="1" smtClean="0">
                <a:solidFill>
                  <a:srgbClr val="7030A0"/>
                </a:solidFill>
                <a:latin typeface="Times New Roman" panose="02020603050405020304" pitchFamily="18" charset="0"/>
                <a:cs typeface="Times New Roman" panose="02020603050405020304" pitchFamily="18" charset="0"/>
              </a:rPr>
              <a:t>вазифелер</a:t>
            </a:r>
            <a:r>
              <a:rPr lang="ru-RU" sz="2800" b="1" i="1" dirty="0">
                <a:solidFill>
                  <a:srgbClr val="7030A0"/>
                </a:solidFill>
                <a:latin typeface="Times New Roman" panose="02020603050405020304" pitchFamily="18" charset="0"/>
                <a:cs typeface="Times New Roman" panose="02020603050405020304" pitchFamily="18" charset="0"/>
              </a:rPr>
              <a:t>:</a:t>
            </a:r>
            <a:r>
              <a:rPr lang="ru-RU" sz="2800" i="1" dirty="0" smtClean="0">
                <a:solidFill>
                  <a:srgbClr val="FFC000"/>
                </a:solidFill>
                <a:latin typeface="Times New Roman" panose="02020603050405020304" pitchFamily="18" charset="0"/>
                <a:cs typeface="Times New Roman" panose="02020603050405020304" pitchFamily="18" charset="0"/>
              </a:rPr>
              <a:t/>
            </a:r>
            <a:br>
              <a:rPr lang="ru-RU" sz="2800" i="1" dirty="0" smtClean="0">
                <a:solidFill>
                  <a:srgbClr val="FFC00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1. </a:t>
            </a:r>
            <a:r>
              <a:rPr lang="ru-RU" sz="2800" i="1" dirty="0" err="1" smtClean="0">
                <a:solidFill>
                  <a:srgbClr val="00B050"/>
                </a:solidFill>
                <a:latin typeface="Times New Roman" panose="02020603050405020304" pitchFamily="18" charset="0"/>
                <a:cs typeface="Times New Roman" panose="02020603050405020304" pitchFamily="18" charset="0"/>
              </a:rPr>
              <a:t>Зийрекли</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вазифелер</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2.Шакъалы </a:t>
            </a:r>
            <a:r>
              <a:rPr lang="ru-RU" sz="2800" i="1" dirty="0" err="1" smtClean="0">
                <a:solidFill>
                  <a:srgbClr val="00B050"/>
                </a:solidFill>
                <a:latin typeface="Times New Roman" panose="02020603050405020304" pitchFamily="18" charset="0"/>
                <a:cs typeface="Times New Roman" panose="02020603050405020304" pitchFamily="18" charset="0"/>
              </a:rPr>
              <a:t>вазифелер</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3.Сайы </a:t>
            </a:r>
            <a:r>
              <a:rPr lang="ru-RU" sz="2800" i="1" dirty="0" err="1" smtClean="0">
                <a:solidFill>
                  <a:srgbClr val="00B050"/>
                </a:solidFill>
                <a:latin typeface="Times New Roman" panose="02020603050405020304" pitchFamily="18" charset="0"/>
                <a:cs typeface="Times New Roman" panose="02020603050405020304" pitchFamily="18" charset="0"/>
              </a:rPr>
              <a:t>шекиллери</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4.Геометрик </a:t>
            </a:r>
            <a:r>
              <a:rPr lang="ru-RU" sz="2800" i="1" dirty="0" err="1" smtClean="0">
                <a:solidFill>
                  <a:srgbClr val="00B050"/>
                </a:solidFill>
                <a:latin typeface="Times New Roman" panose="02020603050405020304" pitchFamily="18" charset="0"/>
                <a:cs typeface="Times New Roman" panose="02020603050405020304" pitchFamily="18" charset="0"/>
              </a:rPr>
              <a:t>вазифелери</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5. График </a:t>
            </a:r>
            <a:r>
              <a:rPr lang="ru-RU" sz="2800" i="1" dirty="0" err="1" smtClean="0">
                <a:solidFill>
                  <a:srgbClr val="00B050"/>
                </a:solidFill>
                <a:latin typeface="Times New Roman" panose="02020603050405020304" pitchFamily="18" charset="0"/>
                <a:cs typeface="Times New Roman" panose="02020603050405020304" pitchFamily="18" charset="0"/>
              </a:rPr>
              <a:t>диктантлары</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6.Сёзлернен логик </a:t>
            </a:r>
            <a:r>
              <a:rPr lang="ru-RU" sz="2800" i="1" dirty="0" err="1" smtClean="0">
                <a:solidFill>
                  <a:srgbClr val="00B050"/>
                </a:solidFill>
                <a:latin typeface="Times New Roman" panose="02020603050405020304" pitchFamily="18" charset="0"/>
                <a:cs typeface="Times New Roman" panose="02020603050405020304" pitchFamily="18" charset="0"/>
              </a:rPr>
              <a:t>мешгъулиетлери</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7.Риязият </a:t>
            </a:r>
            <a:r>
              <a:rPr lang="ru-RU" sz="2800" i="1" dirty="0" err="1" smtClean="0">
                <a:solidFill>
                  <a:srgbClr val="00B050"/>
                </a:solidFill>
                <a:latin typeface="Times New Roman" panose="02020603050405020304" pitchFamily="18" charset="0"/>
                <a:cs typeface="Times New Roman" panose="02020603050405020304" pitchFamily="18" charset="0"/>
              </a:rPr>
              <a:t>оюнлары</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ве</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фокуслар</a:t>
            </a:r>
            <a:r>
              <a:rPr lang="ru-RU" sz="2800" i="1" dirty="0" smtClean="0">
                <a:solidFill>
                  <a:srgbClr val="00B050"/>
                </a:solidFill>
                <a:latin typeface="Times New Roman" panose="02020603050405020304" pitchFamily="18" charset="0"/>
                <a:cs typeface="Times New Roman" panose="02020603050405020304" pitchFamily="18" charset="0"/>
              </a:rPr>
              <a:t>.</a:t>
            </a:r>
            <a:br>
              <a:rPr lang="ru-RU" sz="2800" i="1" dirty="0" smtClean="0">
                <a:solidFill>
                  <a:srgbClr val="00B050"/>
                </a:solidFill>
                <a:latin typeface="Times New Roman" panose="02020603050405020304" pitchFamily="18" charset="0"/>
                <a:cs typeface="Times New Roman" panose="02020603050405020304" pitchFamily="18" charset="0"/>
              </a:rPr>
            </a:br>
            <a:r>
              <a:rPr lang="ru-RU" sz="2800" i="1" dirty="0" smtClean="0">
                <a:solidFill>
                  <a:srgbClr val="00B050"/>
                </a:solidFill>
                <a:latin typeface="Times New Roman" panose="02020603050405020304" pitchFamily="18" charset="0"/>
                <a:cs typeface="Times New Roman" panose="02020603050405020304" pitchFamily="18" charset="0"/>
              </a:rPr>
              <a:t>8. </a:t>
            </a:r>
            <a:r>
              <a:rPr lang="ru-RU" sz="2800" i="1" dirty="0" err="1" smtClean="0">
                <a:solidFill>
                  <a:srgbClr val="00B050"/>
                </a:solidFill>
                <a:latin typeface="Times New Roman" panose="02020603050405020304" pitchFamily="18" charset="0"/>
                <a:cs typeface="Times New Roman" panose="02020603050405020304" pitchFamily="18" charset="0"/>
              </a:rPr>
              <a:t>Булмачалар</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ребуслар</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шарадалар</a:t>
            </a:r>
            <a:r>
              <a:rPr lang="ru-RU" sz="2800" i="1" dirty="0" smtClean="0">
                <a:solidFill>
                  <a:srgbClr val="00B050"/>
                </a:solidFill>
                <a:latin typeface="Times New Roman" panose="02020603050405020304" pitchFamily="18" charset="0"/>
                <a:cs typeface="Times New Roman" panose="02020603050405020304" pitchFamily="18" charset="0"/>
              </a:rPr>
              <a:t>, </a:t>
            </a:r>
            <a:r>
              <a:rPr lang="ru-RU" sz="2800" i="1" dirty="0" err="1" smtClean="0">
                <a:solidFill>
                  <a:srgbClr val="00B050"/>
                </a:solidFill>
                <a:latin typeface="Times New Roman" panose="02020603050405020304" pitchFamily="18" charset="0"/>
                <a:cs typeface="Times New Roman" panose="02020603050405020304" pitchFamily="18" charset="0"/>
              </a:rPr>
              <a:t>анограммалар</a:t>
            </a:r>
            <a:r>
              <a:rPr lang="ru-RU" sz="2800" i="1" dirty="0" smtClean="0">
                <a:solidFill>
                  <a:srgbClr val="00B050"/>
                </a:solidFill>
                <a:latin typeface="Times New Roman" panose="02020603050405020304" pitchFamily="18" charset="0"/>
                <a:cs typeface="Times New Roman" panose="02020603050405020304" pitchFamily="18" charset="0"/>
              </a:rPr>
              <a:t>.</a:t>
            </a:r>
            <a:endParaRPr lang="ru-RU" sz="2800"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772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259632" y="274638"/>
            <a:ext cx="7427168" cy="1426170"/>
          </a:xfrm>
        </p:spPr>
        <p:txBody>
          <a:bodyPr>
            <a:noAutofit/>
          </a:bodyPr>
          <a:lstStyle/>
          <a:p>
            <a:r>
              <a:rPr lang="ru-RU" sz="3200" b="1" dirty="0" err="1" smtClean="0">
                <a:solidFill>
                  <a:srgbClr val="006600"/>
                </a:solidFill>
                <a:latin typeface="Times New Roman" panose="02020603050405020304" pitchFamily="18" charset="0"/>
                <a:cs typeface="Times New Roman" panose="02020603050405020304" pitchFamily="18" charset="0"/>
              </a:rPr>
              <a:t>Фикир</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этювни</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инкишаф</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эттирмек</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ичюн</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чезильген</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вазифелерде</a:t>
            </a:r>
            <a:r>
              <a:rPr lang="ru-RU" sz="3200" b="1" dirty="0" smtClean="0">
                <a:solidFill>
                  <a:srgbClr val="006600"/>
                </a:solidFill>
                <a:latin typeface="Times New Roman" panose="02020603050405020304" pitchFamily="18" charset="0"/>
                <a:cs typeface="Times New Roman" panose="02020603050405020304" pitchFamily="18" charset="0"/>
              </a:rPr>
              <a:t> я да </a:t>
            </a:r>
            <a:r>
              <a:rPr lang="ru-RU" sz="3200" b="1" dirty="0" err="1" smtClean="0">
                <a:solidFill>
                  <a:srgbClr val="006600"/>
                </a:solidFill>
                <a:latin typeface="Times New Roman" panose="02020603050405020304" pitchFamily="18" charset="0"/>
                <a:cs typeface="Times New Roman" panose="02020603050405020304" pitchFamily="18" charset="0"/>
              </a:rPr>
              <a:t>оюнларда</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чалышув</a:t>
            </a:r>
            <a:r>
              <a:rPr lang="ru-RU" sz="3200" b="1" dirty="0" smtClean="0">
                <a:solidFill>
                  <a:srgbClr val="006600"/>
                </a:solidFill>
                <a:latin typeface="Times New Roman" panose="02020603050405020304" pitchFamily="18" charset="0"/>
                <a:cs typeface="Times New Roman" panose="02020603050405020304" pitchFamily="18" charset="0"/>
              </a:rPr>
              <a:t> </a:t>
            </a:r>
            <a:r>
              <a:rPr lang="ru-RU" sz="3200" b="1" dirty="0" err="1" smtClean="0">
                <a:solidFill>
                  <a:srgbClr val="006600"/>
                </a:solidFill>
                <a:latin typeface="Times New Roman" panose="02020603050405020304" pitchFamily="18" charset="0"/>
                <a:cs typeface="Times New Roman" panose="02020603050405020304" pitchFamily="18" charset="0"/>
              </a:rPr>
              <a:t>басамакълары</a:t>
            </a:r>
            <a:r>
              <a:rPr lang="ru-RU" sz="3200" b="1" dirty="0" smtClean="0">
                <a:solidFill>
                  <a:srgbClr val="006600"/>
                </a:solidFill>
                <a:latin typeface="Times New Roman" panose="02020603050405020304" pitchFamily="18" charset="0"/>
                <a:cs typeface="Times New Roman" panose="02020603050405020304" pitchFamily="18" charset="0"/>
              </a:rPr>
              <a:t>:</a:t>
            </a:r>
            <a:endParaRPr lang="ru-RU" sz="3200" b="1" dirty="0">
              <a:solidFill>
                <a:srgbClr val="0066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87624" y="2060848"/>
            <a:ext cx="7499176" cy="4392488"/>
          </a:xfrm>
        </p:spPr>
        <p:txBody>
          <a:bodyPr>
            <a:normAutofit/>
          </a:bodyPr>
          <a:lstStyle/>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Себеплештирюв</a:t>
            </a:r>
            <a:r>
              <a:rPr lang="ru-RU" sz="2800" dirty="0" smtClean="0">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Оюн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вазиетини</a:t>
            </a:r>
            <a:r>
              <a:rPr lang="ru-RU" sz="2800" dirty="0" smtClean="0">
                <a:latin typeface="Times New Roman" panose="02020603050405020304" pitchFamily="18" charset="0"/>
                <a:cs typeface="Times New Roman" panose="02020603050405020304" pitchFamily="18" charset="0"/>
              </a:rPr>
              <a:t> я да </a:t>
            </a:r>
            <a:r>
              <a:rPr lang="ru-RU" sz="2800" dirty="0" err="1" smtClean="0">
                <a:latin typeface="Times New Roman" panose="02020603050405020304" pitchFamily="18" charset="0"/>
                <a:cs typeface="Times New Roman" panose="02020603050405020304" pitchFamily="18" charset="0"/>
              </a:rPr>
              <a:t>меселенинъ</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шартыны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тамель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этюв</a:t>
            </a:r>
            <a:r>
              <a:rPr lang="ru-RU" sz="2800" dirty="0" smtClean="0">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 Логик </a:t>
            </a:r>
            <a:r>
              <a:rPr lang="ru-RU" sz="2800" dirty="0" err="1" smtClean="0">
                <a:latin typeface="Times New Roman" panose="02020603050405020304" pitchFamily="18" charset="0"/>
                <a:cs typeface="Times New Roman" panose="02020603050405020304" pitchFamily="18" charset="0"/>
              </a:rPr>
              <a:t>фикир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этювинен</a:t>
            </a:r>
            <a:r>
              <a:rPr lang="ru-RU" sz="2800" dirty="0" smtClean="0">
                <a:latin typeface="Times New Roman" panose="02020603050405020304" pitchFamily="18" charset="0"/>
                <a:cs typeface="Times New Roman" panose="02020603050405020304" pitchFamily="18" charset="0"/>
              </a:rPr>
              <a:t> эвристик </a:t>
            </a:r>
            <a:r>
              <a:rPr lang="ru-RU" sz="2800" dirty="0" err="1" smtClean="0">
                <a:latin typeface="Times New Roman" panose="02020603050405020304" pitchFamily="18" charset="0"/>
                <a:cs typeface="Times New Roman" panose="02020603050405020304" pitchFamily="18" charset="0"/>
              </a:rPr>
              <a:t>ве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эмпиристик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усулларнен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меселени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чезюв</a:t>
            </a:r>
            <a:r>
              <a:rPr lang="ru-RU" sz="2800" dirty="0" smtClean="0">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Догъру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чезильгенини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исбатлав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делиль</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кетирюв</a:t>
            </a:r>
            <a:r>
              <a:rPr lang="ru-RU" sz="2800" dirty="0" smtClean="0">
                <a:latin typeface="Times New Roman" panose="02020603050405020304" pitchFamily="18" charset="0"/>
                <a:cs typeface="Times New Roman" panose="02020603050405020304" pitchFamily="18" charset="0"/>
              </a:rPr>
              <a:t>.</a:t>
            </a:r>
          </a:p>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Меселенинъ</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чезювини</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тешкерюв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керек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олса</a:t>
            </a:r>
            <a:r>
              <a:rPr lang="ru-RU" sz="2800" dirty="0" smtClean="0">
                <a:latin typeface="Times New Roman" panose="02020603050405020304" pitchFamily="18" charset="0"/>
                <a:cs typeface="Times New Roman" panose="02020603050405020304" pitchFamily="18" charset="0"/>
              </a:rPr>
              <a:t> коррекция </a:t>
            </a:r>
            <a:r>
              <a:rPr lang="ru-RU" sz="2800" dirty="0" err="1" smtClean="0">
                <a:latin typeface="Times New Roman" panose="02020603050405020304" pitchFamily="18" charset="0"/>
                <a:cs typeface="Times New Roman" panose="02020603050405020304" pitchFamily="18" charset="0"/>
              </a:rPr>
              <a:t>этюв</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878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614</Words>
  <Application>Microsoft Office PowerPoint</Application>
  <PresentationFormat>Экран (4:3)</PresentationFormat>
  <Paragraphs>75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Башлангъыч сыныф талебелернинъ                                          логик (мантыкъий)      фикир этювининъ инкишафы.</vt:lpstr>
      <vt:lpstr>Кучюк балалар буюк инкишафкъа ихтиятнен саип олалар. Онынъ ичюн балаларгъа фикир юрсетмеге огретмек ичюн, макъсадий иш кечирмек керек.</vt:lpstr>
      <vt:lpstr>   Мевзу боюнджа къоюлгъан макъсатлар талебелернинъ бильги арттырыджы фаалиетини зияделештирмек, балаларда мустакъиллик ве фааллик шахсиет чизги хусусиетлерни тербиелемек , эмекке ынтылувны шекиллендирмек, къыйынлыкъларны исрарлыкънен чезмеге огретмек керек.</vt:lpstr>
      <vt:lpstr>Эсас гъае</vt:lpstr>
      <vt:lpstr>Башлангъыч мектеп оджаларынынъ огюнде окъутув стандартларнынъ янъы макъсатлары  пейда олдылар: балалар тек окъумагъа ,саймагъа, язмагъа дегиль де, даа эки янъы группа бильгилерине огретмеге кереклер.</vt:lpstr>
      <vt:lpstr>Логик универсаль арекетлери булардыр:</vt:lpstr>
      <vt:lpstr>Презентация PowerPoint</vt:lpstr>
      <vt:lpstr>Башлангъыч сыныф талебелернинъ                                          мантыкъий фикир этювини инкишаф эттирмек ичюн вазифелер: 1. Зийрекли вазифелер. 2.Шакъалы вазифелер. 3.Сайы шекиллери. 4.Геометрик вазифелери. 5. График диктантлары. 6.Сёзлернен логик мешгъулиетлери. 7.Риязият оюнлары ве фокуслар. 8. Булмачалар, ребуслар, шарадалар, анограммалар.</vt:lpstr>
      <vt:lpstr>Фикир этювни инкишаф эттирмек ичюн, чезильген вазифелерде я да оюнларда чалышув басамакълары:</vt:lpstr>
      <vt:lpstr>Зийреклик вазифелери</vt:lpstr>
      <vt:lpstr>Презентация PowerPoint</vt:lpstr>
      <vt:lpstr>Презентация PowerPoint</vt:lpstr>
      <vt:lpstr>Презентация PowerPoint</vt:lpstr>
      <vt:lpstr>Презентация PowerPoint</vt:lpstr>
      <vt:lpstr>Презентация PowerPoint</vt:lpstr>
      <vt:lpstr>Сёзлер иле мантыкъий мешгъулиетлери.</vt:lpstr>
      <vt:lpstr>Презентация PowerPoint</vt:lpstr>
      <vt:lpstr>Биринджи арифтен сёзни тап.</vt:lpstr>
      <vt:lpstr>Сёз дагъылды.</vt:lpstr>
      <vt:lpstr>Талебелернинъ мантыкъий фикир этюв севиесининъ инкишафыны бельгилемек ичюн, бу усулиетни ишлетмек мумкюн  «Дёртюнджи арткъач»</vt:lpstr>
      <vt:lpstr>  Сёзлер сырасыны бир сёзнен айт.  - къаранфиль, пападие, гуль (чечеклер) - фильджан, чанакъ,пиала (савут) - кольмек, штан, антер (урба) - хавуч, къапыста, чюкюндир (себзелер) - къокъла, аювчыкъ, топ (оюнджакълар)</vt:lpstr>
      <vt:lpstr>Бу сёзлерге бири бирининъ артындан кельме манасыны ташыгъан анъламларны бельгиле.</vt:lpstr>
      <vt:lpstr>Уйгъун сёзни тап</vt:lpstr>
      <vt:lpstr>Нетидже чыкъарайыкъ</vt:lpstr>
      <vt:lpstr>      Оджанынъ ярдымынен бала фикир этмеге, энъ муимини бельгилемеге, вакъианы, чешит нокътаи назарларны талиль этмеге, оларны къыясламагъа, суаллер бермеге ве мустакъиль алда оларгъа джевап тапмагъа огренмек керек. Мустакъиль алда фикир этюв къабилиетсиз баланынъ интеллектуаль инкишафы олмаз деп саям.        Азыр нетидже файдалы дегиль де, меселелерни чезюв, озь фикирлеринен пайлашув, хаталарны бельгилев, чешит гъаелерни къыяслав, янъы бельгилер менимсев – булар энъ сонъунда шахсий гъалебелерге мунасип олмагъа, зеинлерини инкишаф этмеге алып барувыдыр.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Башлангъыч сыныф талебелернинъ                                          логик (мынтыкъий)      фикир этювининъ инкишафы.</dc:title>
  <dc:creator>Admin</dc:creator>
  <cp:lastModifiedBy>Admin</cp:lastModifiedBy>
  <cp:revision>42</cp:revision>
  <dcterms:created xsi:type="dcterms:W3CDTF">2020-09-21T18:35:04Z</dcterms:created>
  <dcterms:modified xsi:type="dcterms:W3CDTF">2020-09-22T10:15:01Z</dcterms:modified>
</cp:coreProperties>
</file>