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jpeg" ContentType="image/jpeg"/>
  <Override PartName="/ppt/media/image24.jpeg" ContentType="image/jpeg"/>
  <Override PartName="/ppt/media/image12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5.png" ContentType="image/png"/>
  <Override PartName="/ppt/media/image10.jpeg" ContentType="image/jpeg"/>
  <Override PartName="/ppt/media/image9.png" ContentType="image/png"/>
  <Override PartName="/ppt/media/image7.jpeg" ContentType="image/jpeg"/>
  <Override PartName="/ppt/media/image6.png" ContentType="image/png"/>
  <Override PartName="/ppt/media/image8.png" ContentType="image/png"/>
  <Override PartName="/ppt/media/image14.jpeg" ContentType="image/jpeg"/>
  <Override PartName="/ppt/media/image2.png" ContentType="image/png"/>
  <Override PartName="/ppt/media/image4.jpeg" ContentType="image/jpeg"/>
  <Override PartName="/ppt/media/image13.jpeg" ContentType="image/jpeg"/>
  <Override PartName="/ppt/media/image15.jpeg" ContentType="image/jpeg"/>
  <Override PartName="/ppt/media/image1.jpeg" ContentType="image/jpe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bfbfbf"/>
                </a:solidFill>
                <a:latin typeface="Arial Unicode MS"/>
                <a:ea typeface="Arial Unicode MS"/>
              </a:rPr>
              <a:t>ЕДИНСТВО СЛОВ И АКВАРЕЛИ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3276000" y="4149000"/>
            <a:ext cx="6400080" cy="461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Работу выполнила: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Алиева Альмира Ахмедовна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ученица 10 класса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Научный руководитель: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Криль Анна Вячеславовна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учитель русского языка 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литературы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</p:sp>
      <p:pic>
        <p:nvPicPr>
          <p:cNvPr id="177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000" y="332640"/>
            <a:ext cx="5110920" cy="383292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457200" y="1434960"/>
            <a:ext cx="3007440" cy="1380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500">
                <a:solidFill>
                  <a:srgbClr val="bfbfbf"/>
                </a:solidFill>
                <a:latin typeface="Arial"/>
              </a:rPr>
              <a:t>Мысли о жизни, мысли о смерти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Разные.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Ландыши, розы, маки, гвоздики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Запахи.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Клены, каштаны, буки, осины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Шелестом.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Море колосьев жита, пшеницы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Сытное.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Речка, тропинка, звездное небо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Радостью.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Волны морские, пена о скалы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Музыка.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Солнце лучами, небо, дождинки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Радуга.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Кони, собаки, кошки, коровы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Милые.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Певчие птицы – музыка жизни – 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Нежная.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Лебеди, гуси, аисты в небе – 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Господи.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Женские руки – руки любимой –</a:t>
            </a:r>
            <a:endParaRPr/>
          </a:p>
          <a:p>
            <a:r>
              <a:rPr lang="ru-RU" sz="1500">
                <a:solidFill>
                  <a:srgbClr val="bfbfbf"/>
                </a:solidFill>
                <a:latin typeface="Arial"/>
              </a:rPr>
              <a:t>                                              </a:t>
            </a:r>
            <a:r>
              <a:rPr lang="ru-RU" sz="1500">
                <a:solidFill>
                  <a:srgbClr val="bfbfbf"/>
                </a:solidFill>
                <a:latin typeface="Arial"/>
              </a:rPr>
              <a:t>Теплые.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72880"/>
            <a:ext cx="3007440" cy="116172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CustomShape 2"/>
          <p:cNvSpPr/>
          <p:nvPr/>
        </p:nvSpPr>
        <p:spPr>
          <a:xfrm>
            <a:off x="3575160" y="317880"/>
            <a:ext cx="5110920" cy="5762520"/>
          </a:xfrm>
          <a:prstGeom prst="rect">
            <a:avLst/>
          </a:prstGeom>
          <a:noFill/>
          <a:ln>
            <a:noFill/>
          </a:ln>
        </p:spPr>
      </p:sp>
      <p:pic>
        <p:nvPicPr>
          <p:cNvPr id="18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00000" y="1260000"/>
            <a:ext cx="7739640" cy="48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720000" y="644760"/>
            <a:ext cx="7771680" cy="192060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r>
              <a:rPr lang="ru-RU">
                <a:latin typeface="Arial"/>
              </a:rPr>
              <a:t>У Поэзии и Акварели</a:t>
            </a:r>
            <a:endParaRPr/>
          </a:p>
          <a:p>
            <a:r>
              <a:rPr lang="ru-RU">
                <a:latin typeface="Arial"/>
              </a:rPr>
              <a:t>Есть одна соловьиная страсть:</a:t>
            </a:r>
            <a:endParaRPr/>
          </a:p>
          <a:p>
            <a:r>
              <a:rPr lang="ru-RU">
                <a:latin typeface="Arial"/>
              </a:rPr>
              <a:t>Красотой наслаждаться без цели,</a:t>
            </a:r>
            <a:endParaRPr/>
          </a:p>
          <a:p>
            <a:r>
              <a:rPr lang="ru-RU">
                <a:latin typeface="Arial"/>
              </a:rPr>
              <a:t>Чтоб в житейскую пошлость не впасть...</a:t>
            </a:r>
            <a:endParaRPr/>
          </a:p>
          <a:p>
            <a:r>
              <a:rPr lang="ru-RU">
                <a:latin typeface="Arial"/>
              </a:rPr>
              <a:t>                                                    </a:t>
            </a:r>
            <a:r>
              <a:rPr lang="ru-RU">
                <a:latin typeface="Arial"/>
              </a:rPr>
              <a:t>В.Матвийко.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1737000" y="4007880"/>
            <a:ext cx="3122640" cy="175176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687960" y="420480"/>
            <a:ext cx="7771680" cy="13791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r>
              <a:rPr lang="ru-RU" sz="3200">
                <a:solidFill>
                  <a:srgbClr val="ffffff"/>
                </a:solidFill>
                <a:latin typeface="Arial"/>
              </a:rPr>
              <a:t>     </a:t>
            </a:r>
            <a:r>
              <a:rPr lang="ru-RU" sz="4400">
                <a:solidFill>
                  <a:srgbClr val="ffffff"/>
                </a:solidFill>
                <a:latin typeface="Arial"/>
              </a:rPr>
              <a:t>Александр Щагольчин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477000" y="5220000"/>
            <a:ext cx="3122640" cy="13917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/>
          <a:p>
            <a:endParaRPr/>
          </a:p>
          <a:p>
            <a:endParaRPr/>
          </a:p>
        </p:txBody>
      </p:sp>
      <p:pic>
        <p:nvPicPr>
          <p:cNvPr id="15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80000" y="1440000"/>
            <a:ext cx="2339640" cy="305964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3780000"/>
            <a:ext cx="3599640" cy="265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85800" y="1203840"/>
            <a:ext cx="7771680" cy="65232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r>
              <a:rPr lang="ru-RU" sz="4400">
                <a:solidFill>
                  <a:srgbClr val="ffffff"/>
                </a:solidFill>
                <a:latin typeface="Arial"/>
              </a:rPr>
              <a:t>Андрей Герасимюк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 flipH="1">
            <a:off x="-144000" y="3888000"/>
            <a:ext cx="6264000" cy="172800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/>
          <a:p>
            <a:pPr algn="r"/>
            <a:r>
              <a:rPr i="1" lang="ru-RU">
                <a:solidFill>
                  <a:srgbClr val="ffffff"/>
                </a:solidFill>
                <a:latin typeface="Liberation Serif;Times New Roman"/>
              </a:rPr>
              <a:t>«В сияющей россыпи солнечных бликов-монеток,  </a:t>
            </a:r>
            <a:endParaRPr/>
          </a:p>
          <a:p>
            <a:pPr algn="r"/>
            <a:r>
              <a:rPr i="1" lang="ru-RU">
                <a:solidFill>
                  <a:srgbClr val="ffffff"/>
                </a:solidFill>
                <a:latin typeface="Liberation Serif;Times New Roman"/>
              </a:rPr>
              <a:t>во взглядах чистых и</a:t>
            </a:r>
            <a:endParaRPr/>
          </a:p>
          <a:p>
            <a:pPr algn="r"/>
            <a:r>
              <a:rPr i="1" lang="ru-RU">
                <a:solidFill>
                  <a:srgbClr val="ffffff"/>
                </a:solidFill>
                <a:latin typeface="Liberation Serif;Times New Roman"/>
              </a:rPr>
              <a:t> </a:t>
            </a:r>
            <a:r>
              <a:rPr i="1" lang="ru-RU">
                <a:solidFill>
                  <a:srgbClr val="ffffff"/>
                </a:solidFill>
                <a:latin typeface="Liberation Serif;Times New Roman"/>
              </a:rPr>
              <a:t>родниковых, в уютной тишине старого </a:t>
            </a:r>
            <a:endParaRPr/>
          </a:p>
          <a:p>
            <a:pPr algn="r"/>
            <a:r>
              <a:rPr i="1" lang="ru-RU">
                <a:solidFill>
                  <a:srgbClr val="ffffff"/>
                </a:solidFill>
                <a:latin typeface="Liberation Serif;Times New Roman"/>
              </a:rPr>
              <a:t>южного дворика притаилось тепло.</a:t>
            </a:r>
            <a:endParaRPr/>
          </a:p>
          <a:p>
            <a:pPr algn="r"/>
            <a:r>
              <a:rPr i="1" lang="ru-RU">
                <a:solidFill>
                  <a:srgbClr val="ffffff"/>
                </a:solidFill>
                <a:latin typeface="Liberation Serif;Times New Roman"/>
              </a:rPr>
              <a:t> </a:t>
            </a:r>
            <a:r>
              <a:rPr i="1" lang="ru-RU">
                <a:solidFill>
                  <a:srgbClr val="ffffff"/>
                </a:solidFill>
                <a:latin typeface="Liberation Serif;Times New Roman"/>
              </a:rPr>
              <a:t>Настоящее, живое тепло, которое </a:t>
            </a:r>
            <a:endParaRPr/>
          </a:p>
          <a:p>
            <a:pPr algn="r"/>
            <a:r>
              <a:rPr i="1" lang="ru-RU">
                <a:solidFill>
                  <a:srgbClr val="ffffff"/>
                </a:solidFill>
                <a:latin typeface="Liberation Serif;Times New Roman"/>
              </a:rPr>
              <a:t>отогревает стынь в сердце и в душе, не обжигая.» 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87960" y="664200"/>
            <a:ext cx="7771680" cy="101160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r>
              <a:rPr lang="ru-RU" sz="3600">
                <a:solidFill>
                  <a:srgbClr val="ffffff"/>
                </a:solidFill>
                <a:latin typeface="Liberation Serif;Times New Roman"/>
              </a:rPr>
              <a:t>АКВАРЕЛЬ  -  НЕ РИСУНОК,</a:t>
            </a:r>
            <a:endParaRPr/>
          </a:p>
          <a:p>
            <a:r>
              <a:rPr lang="ru-RU" sz="3600">
                <a:solidFill>
                  <a:srgbClr val="ffffff"/>
                </a:solidFill>
                <a:latin typeface="Liberation Serif;Times New Roman"/>
              </a:rPr>
              <a:t>А СОСТОЯНИЕ ДУШИ.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1371600" y="3886200"/>
            <a:ext cx="3122640" cy="1751760"/>
          </a:xfrm>
          <a:prstGeom prst="rect">
            <a:avLst/>
          </a:prstGeom>
          <a:noFill/>
          <a:ln>
            <a:noFill/>
          </a:ln>
        </p:spPr>
      </p:sp>
      <p:pic>
        <p:nvPicPr>
          <p:cNvPr id="1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300000" y="3600000"/>
            <a:ext cx="2159640" cy="323964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000" y="2315880"/>
            <a:ext cx="2259000" cy="326376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20000" y="3780000"/>
            <a:ext cx="2159640" cy="287964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720000" y="1800000"/>
            <a:ext cx="2159640" cy="305964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180000" y="4140000"/>
            <a:ext cx="1799640" cy="251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20000" y="720000"/>
            <a:ext cx="7771680" cy="13791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r>
              <a:rPr lang="ru-RU" sz="5400">
                <a:solidFill>
                  <a:srgbClr val="ffffff"/>
                </a:solidFill>
                <a:latin typeface="Arial"/>
              </a:rPr>
              <a:t>      </a:t>
            </a:r>
            <a:r>
              <a:rPr lang="ru-RU" sz="5400">
                <a:solidFill>
                  <a:srgbClr val="ffffff"/>
                </a:solidFill>
                <a:latin typeface="Arial"/>
              </a:rPr>
              <a:t>Моя акваэзия</a:t>
            </a:r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1029960" y="2817000"/>
            <a:ext cx="3122640" cy="293796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>
                <a:solidFill>
                  <a:srgbClr val="ffffff"/>
                </a:solidFill>
                <a:latin typeface="Arial"/>
              </a:rPr>
              <a:t>Я вижу мир...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>
                <a:solidFill>
                  <a:srgbClr val="ffffff"/>
                </a:solidFill>
                <a:latin typeface="Arial"/>
              </a:rPr>
              <a:t>Я слышу мир...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>
                <a:solidFill>
                  <a:srgbClr val="ffffff"/>
                </a:solidFill>
                <a:latin typeface="Arial"/>
              </a:rPr>
              <a:t>Я осязаю мир...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CustomShape 2"/>
          <p:cNvSpPr/>
          <p:nvPr/>
        </p:nvSpPr>
        <p:spPr>
          <a:xfrm>
            <a:off x="457200" y="1434960"/>
            <a:ext cx="3178080" cy="461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По росе босиком.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Утра нежный дурман.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Озорным холодком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По долине туман.</a:t>
            </a:r>
            <a:endParaRPr/>
          </a:p>
          <a:p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Море. Скалы, причал,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В гальке музыки плеск,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Ивы, чайки кричат,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Речка, мостик и лес.</a:t>
            </a:r>
            <a:endParaRPr/>
          </a:p>
        </p:txBody>
      </p:sp>
      <p:pic>
        <p:nvPicPr>
          <p:cNvPr id="169" name="Содержимое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720" y="900000"/>
            <a:ext cx="5110920" cy="48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CustomShape 2"/>
          <p:cNvSpPr/>
          <p:nvPr/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По ночам мне деревня снится,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В перезвон петухи орут,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Над Военной горой зарницы,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В Голяковском саду пруд.</a:t>
            </a:r>
            <a:endParaRPr/>
          </a:p>
          <a:p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По стерне босиком бегут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Обгоняя друг, друга братья.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На пушистом от трав лугу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Сладкий воздух пропитан мятой.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На пчелу пес с опаской лает,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Сплю, слеза по щеке сбегает.</a:t>
            </a:r>
            <a:endParaRPr/>
          </a:p>
        </p:txBody>
      </p:sp>
      <p:pic>
        <p:nvPicPr>
          <p:cNvPr id="172" name="Содержимое 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720" y="540000"/>
            <a:ext cx="5110920" cy="3832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" name="Содержимое 6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20000" y="476640"/>
            <a:ext cx="5326920" cy="474300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Пускай придет любая: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Придирчивая, злая,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Неверная, смешная,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Унылая, шальная,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Или еще какая.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Одно я точно знаю: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Любовь – она Любовь.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И все мы ожидаем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Откуда-то оттуда</a:t>
            </a:r>
            <a:endParaRPr/>
          </a:p>
          <a:p>
            <a:r>
              <a:rPr lang="ru-RU" sz="1400">
                <a:solidFill>
                  <a:srgbClr val="bfbfbf"/>
                </a:solidFill>
                <a:latin typeface="Arial Unicode MS"/>
                <a:ea typeface="Arial Unicode MS"/>
              </a:rPr>
              <a:t>Божественного чуда.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